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314" r:id="rId3"/>
    <p:sldId id="257" r:id="rId4"/>
    <p:sldId id="263" r:id="rId5"/>
    <p:sldId id="258" r:id="rId6"/>
    <p:sldId id="259" r:id="rId7"/>
    <p:sldId id="260" r:id="rId8"/>
    <p:sldId id="261" r:id="rId9"/>
    <p:sldId id="262" r:id="rId10"/>
    <p:sldId id="311" r:id="rId11"/>
    <p:sldId id="264" r:id="rId12"/>
    <p:sldId id="265" r:id="rId13"/>
    <p:sldId id="266" r:id="rId14"/>
    <p:sldId id="267" r:id="rId15"/>
    <p:sldId id="312"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1" r:id="rId31"/>
    <p:sldId id="283" r:id="rId32"/>
    <p:sldId id="285" r:id="rId33"/>
    <p:sldId id="286" r:id="rId34"/>
    <p:sldId id="284"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F5327-4317-4E85-ADD4-71C57690DC69}"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10995-1F03-4C94-9B9A-9D068D634764}" type="slidenum">
              <a:rPr lang="tr-TR" smtClean="0"/>
              <a:t>‹#›</a:t>
            </a:fld>
            <a:endParaRPr lang="tr-TR"/>
          </a:p>
        </p:txBody>
      </p:sp>
    </p:spTree>
    <p:extLst>
      <p:ext uri="{BB962C8B-B14F-4D97-AF65-F5344CB8AC3E}">
        <p14:creationId xmlns:p14="http://schemas.microsoft.com/office/powerpoint/2010/main" val="44761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E5A50A7E-AE37-487F-9E54-659C2AA22C41}"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AC22BD9-623B-45B2-9CB9-5963F4A01BC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206516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C22BD9-623B-45B2-9CB9-5963F4A01BC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12368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C22BD9-623B-45B2-9CB9-5963F4A01BC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258810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125198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398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7462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95010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78834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44520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07593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251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C22BD9-623B-45B2-9CB9-5963F4A01BC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270448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678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7246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67723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AC22BD9-623B-45B2-9CB9-5963F4A01BC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187884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AC22BD9-623B-45B2-9CB9-5963F4A01BC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351960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AC22BD9-623B-45B2-9CB9-5963F4A01BC2}"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281596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AC22BD9-623B-45B2-9CB9-5963F4A01BC2}"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145846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C22BD9-623B-45B2-9CB9-5963F4A01BC2}"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260683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C22BD9-623B-45B2-9CB9-5963F4A01BC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33010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C22BD9-623B-45B2-9CB9-5963F4A01BC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963328-F0BA-4FEB-B95B-77A0917BC013}" type="slidenum">
              <a:rPr lang="tr-TR" smtClean="0"/>
              <a:t>‹#›</a:t>
            </a:fld>
            <a:endParaRPr lang="tr-TR"/>
          </a:p>
        </p:txBody>
      </p:sp>
    </p:spTree>
    <p:extLst>
      <p:ext uri="{BB962C8B-B14F-4D97-AF65-F5344CB8AC3E}">
        <p14:creationId xmlns:p14="http://schemas.microsoft.com/office/powerpoint/2010/main" val="5779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22BD9-623B-45B2-9CB9-5963F4A01BC2}"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3328-F0BA-4FEB-B95B-77A0917BC013}" type="slidenum">
              <a:rPr lang="tr-TR" smtClean="0"/>
              <a:t>‹#›</a:t>
            </a:fld>
            <a:endParaRPr lang="tr-TR"/>
          </a:p>
        </p:txBody>
      </p:sp>
    </p:spTree>
    <p:extLst>
      <p:ext uri="{BB962C8B-B14F-4D97-AF65-F5344CB8AC3E}">
        <p14:creationId xmlns:p14="http://schemas.microsoft.com/office/powerpoint/2010/main" val="39654452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E5858EFE-63CA-481E-8253-FE27B5F5B18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69E18B00-3704-4A3C-8761-07ABA6EBEF5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776194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8675"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8683" name="Metin kutusu 4"/>
          <p:cNvSpPr txBox="1">
            <a:spLocks noChangeArrowheads="1"/>
          </p:cNvSpPr>
          <p:nvPr/>
        </p:nvSpPr>
        <p:spPr bwMode="auto">
          <a:xfrm>
            <a:off x="2701301" y="2768600"/>
            <a:ext cx="39699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(İŞ GÜVENLİĞİ VE İŞÇİ SAĞLIĞI</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Caner </a:t>
            </a:r>
            <a:r>
              <a:rPr lang="tr-TR" altLang="tr-TR" sz="1800" b="1" dirty="0" smtClean="0">
                <a:solidFill>
                  <a:prstClr val="black"/>
                </a:solidFill>
                <a:latin typeface="Times New Roman" pitchFamily="18" charset="0"/>
                <a:cs typeface="Times New Roman" pitchFamily="18" charset="0"/>
              </a:rPr>
              <a:t>BULUT</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06660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smtClean="0"/>
              <a:t>Tezgâh </a:t>
            </a:r>
            <a:r>
              <a:rPr lang="tr-TR" sz="2800" dirty="0"/>
              <a:t>başlarına uyarı levhaları asılmalıdır. </a:t>
            </a:r>
          </a:p>
          <a:p>
            <a:pPr algn="just"/>
            <a:r>
              <a:rPr lang="tr-TR" sz="2800" dirty="0" smtClean="0"/>
              <a:t> </a:t>
            </a:r>
            <a:r>
              <a:rPr lang="tr-TR" sz="2800" dirty="0"/>
              <a:t>Şüpheli konular daima yetkiliye sorulmalıdır. </a:t>
            </a:r>
          </a:p>
          <a:p>
            <a:pPr algn="just"/>
            <a:r>
              <a:rPr lang="tr-TR" sz="2800" dirty="0" smtClean="0"/>
              <a:t> </a:t>
            </a:r>
            <a:r>
              <a:rPr lang="tr-TR" sz="2800" dirty="0"/>
              <a:t>İş için en uygun takımlar kullanılmalıdır. </a:t>
            </a:r>
          </a:p>
          <a:p>
            <a:pPr algn="just"/>
            <a:r>
              <a:rPr lang="tr-TR" sz="2800" dirty="0" smtClean="0"/>
              <a:t> </a:t>
            </a:r>
            <a:r>
              <a:rPr lang="tr-TR" sz="2800" dirty="0"/>
              <a:t>Yıpranmış ve körleşmiş takımlar hemen </a:t>
            </a:r>
            <a:r>
              <a:rPr lang="tr-TR" sz="2800" dirty="0" smtClean="0"/>
              <a:t>değiştirilmelidir</a:t>
            </a:r>
            <a:r>
              <a:rPr lang="tr-TR" sz="2800" dirty="0"/>
              <a:t>. </a:t>
            </a:r>
          </a:p>
          <a:p>
            <a:pPr algn="just"/>
            <a:r>
              <a:rPr lang="tr-TR" sz="2800" dirty="0" smtClean="0"/>
              <a:t> </a:t>
            </a:r>
            <a:r>
              <a:rPr lang="tr-TR" sz="2800" dirty="0"/>
              <a:t>Kullanılmayan takım ve malzemeler iş masası üstünde bırakılmamalıdır. </a:t>
            </a:r>
          </a:p>
          <a:p>
            <a:pPr algn="just"/>
            <a:r>
              <a:rPr lang="tr-TR" sz="2800" dirty="0" smtClean="0"/>
              <a:t> </a:t>
            </a:r>
            <a:r>
              <a:rPr lang="tr-TR" sz="2800" dirty="0"/>
              <a:t>Atölye içindeki geçit ve pasajlar, makinelerin çevreleri her zaman temiz ve düzenli tutulmalıdır. </a:t>
            </a:r>
          </a:p>
          <a:p>
            <a:pPr algn="just"/>
            <a:endParaRPr lang="tr-TR" sz="2800" b="1" dirty="0"/>
          </a:p>
          <a:p>
            <a:pPr algn="just"/>
            <a:endParaRPr lang="tr-TR" sz="2800" dirty="0"/>
          </a:p>
        </p:txBody>
      </p:sp>
      <p:sp>
        <p:nvSpPr>
          <p:cNvPr id="4" name="Başlık 1"/>
          <p:cNvSpPr>
            <a:spLocks noGrp="1"/>
          </p:cNvSpPr>
          <p:nvPr>
            <p:ph type="title"/>
          </p:nvPr>
        </p:nvSpPr>
        <p:spPr/>
        <p:txBody>
          <a:bodyPr>
            <a:noAutofit/>
          </a:bodyPr>
          <a:lstStyle/>
          <a:p>
            <a:r>
              <a:rPr lang="tr-TR" sz="3200" b="1" dirty="0" smtClean="0"/>
              <a:t> </a:t>
            </a:r>
            <a:r>
              <a:rPr lang="tr-TR" sz="3200" b="1" dirty="0"/>
              <a:t>İŞ YERİ GÜVENLİĞİNİ TEHDİT EDEN UNSURLAR</a:t>
            </a:r>
          </a:p>
        </p:txBody>
      </p:sp>
    </p:spTree>
    <p:extLst>
      <p:ext uri="{BB962C8B-B14F-4D97-AF65-F5344CB8AC3E}">
        <p14:creationId xmlns:p14="http://schemas.microsoft.com/office/powerpoint/2010/main" val="3899941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UNSURLAR</a:t>
            </a:r>
          </a:p>
        </p:txBody>
      </p:sp>
      <p:sp>
        <p:nvSpPr>
          <p:cNvPr id="3" name="İçerik Yer Tutucusu 2"/>
          <p:cNvSpPr>
            <a:spLocks noGrp="1"/>
          </p:cNvSpPr>
          <p:nvPr>
            <p:ph idx="1"/>
          </p:nvPr>
        </p:nvSpPr>
        <p:spPr/>
        <p:txBody>
          <a:bodyPr>
            <a:normAutofit fontScale="85000" lnSpcReduction="10000"/>
          </a:bodyPr>
          <a:lstStyle/>
          <a:p>
            <a:pPr marL="0" indent="0" algn="just">
              <a:buNone/>
            </a:pPr>
            <a:r>
              <a:rPr lang="tr-TR" b="1" dirty="0" smtClean="0"/>
              <a:t>Yapılmaması </a:t>
            </a:r>
            <a:r>
              <a:rPr lang="tr-TR" b="1" dirty="0"/>
              <a:t>Gerekenler </a:t>
            </a:r>
            <a:endParaRPr lang="tr-TR" dirty="0"/>
          </a:p>
          <a:p>
            <a:pPr algn="just"/>
            <a:r>
              <a:rPr lang="tr-TR" dirty="0" smtClean="0"/>
              <a:t> </a:t>
            </a:r>
            <a:r>
              <a:rPr lang="tr-TR" dirty="0"/>
              <a:t>Atölyeler içinde asla koşulmamalıdır. </a:t>
            </a:r>
          </a:p>
          <a:p>
            <a:pPr algn="just"/>
            <a:r>
              <a:rPr lang="tr-TR" dirty="0" smtClean="0"/>
              <a:t> </a:t>
            </a:r>
            <a:r>
              <a:rPr lang="tr-TR" dirty="0"/>
              <a:t>Yetkili kişilerden izin alınmadan malzeme ve makinelere </a:t>
            </a:r>
            <a:r>
              <a:rPr lang="tr-TR" dirty="0" smtClean="0"/>
              <a:t>dokunulmamalıdır</a:t>
            </a:r>
            <a:r>
              <a:rPr lang="tr-TR" dirty="0"/>
              <a:t>. </a:t>
            </a:r>
          </a:p>
          <a:p>
            <a:pPr algn="just"/>
            <a:r>
              <a:rPr lang="tr-TR" dirty="0" smtClean="0"/>
              <a:t> </a:t>
            </a:r>
            <a:r>
              <a:rPr lang="tr-TR" dirty="0"/>
              <a:t>Tezgâh çalışırken tezgâhın başından uzaklaşılmamalıdır. </a:t>
            </a:r>
          </a:p>
          <a:p>
            <a:pPr algn="just"/>
            <a:r>
              <a:rPr lang="tr-TR" dirty="0" smtClean="0"/>
              <a:t> </a:t>
            </a:r>
            <a:r>
              <a:rPr lang="tr-TR" dirty="0"/>
              <a:t>Basınçlı hava tehlikelidir ve öldürücü olabilir. Basınçlı hava doğrudan ne kendimize ne de başkasına tutulmamalıdır. </a:t>
            </a:r>
          </a:p>
          <a:p>
            <a:pPr algn="just"/>
            <a:r>
              <a:rPr lang="tr-TR" dirty="0" smtClean="0"/>
              <a:t> </a:t>
            </a:r>
            <a:r>
              <a:rPr lang="tr-TR" dirty="0"/>
              <a:t>Vinç çengelleri, kullanılmadığı zaman tezgâh ve çevresi üzerinde bırakılmamalıdır. </a:t>
            </a:r>
          </a:p>
          <a:p>
            <a:pPr algn="just"/>
            <a:endParaRPr lang="tr-TR" dirty="0"/>
          </a:p>
        </p:txBody>
      </p:sp>
    </p:spTree>
    <p:extLst>
      <p:ext uri="{BB962C8B-B14F-4D97-AF65-F5344CB8AC3E}">
        <p14:creationId xmlns:p14="http://schemas.microsoft.com/office/powerpoint/2010/main" val="436578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a:t>
            </a:r>
            <a:r>
              <a:rPr lang="tr-TR" sz="3200" b="1" dirty="0" smtClean="0"/>
              <a:t>UNSURLAR</a:t>
            </a:r>
            <a:endParaRPr lang="tr-TR" sz="3200" b="1"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a:t>Kişi </a:t>
            </a:r>
            <a:r>
              <a:rPr lang="tr-TR" sz="2800" b="1" dirty="0" smtClean="0"/>
              <a:t>Güvenliği</a:t>
            </a:r>
          </a:p>
          <a:p>
            <a:pPr marL="0" indent="0" algn="just">
              <a:buNone/>
            </a:pPr>
            <a:r>
              <a:rPr lang="tr-TR" sz="2800" b="1" dirty="0" smtClean="0"/>
              <a:t>Yapılması </a:t>
            </a:r>
            <a:r>
              <a:rPr lang="tr-TR" sz="2800" b="1" dirty="0"/>
              <a:t>Gerekenler </a:t>
            </a:r>
            <a:endParaRPr lang="tr-TR" sz="2800" dirty="0"/>
          </a:p>
          <a:p>
            <a:pPr algn="just"/>
            <a:r>
              <a:rPr lang="tr-TR" sz="2800" dirty="0" smtClean="0"/>
              <a:t> </a:t>
            </a:r>
            <a:r>
              <a:rPr lang="tr-TR" sz="2800" dirty="0"/>
              <a:t>Küçük bile olsa her olay derhâl amire bildirilmelidir. </a:t>
            </a:r>
          </a:p>
          <a:p>
            <a:pPr algn="just"/>
            <a:r>
              <a:rPr lang="tr-TR" sz="2800" dirty="0" smtClean="0"/>
              <a:t> </a:t>
            </a:r>
            <a:r>
              <a:rPr lang="tr-TR" sz="2800" dirty="0"/>
              <a:t>Koruyucu gözlük takılmalıdır. </a:t>
            </a:r>
          </a:p>
          <a:p>
            <a:pPr algn="just"/>
            <a:r>
              <a:rPr lang="tr-TR" sz="2800" dirty="0" smtClean="0"/>
              <a:t> </a:t>
            </a:r>
            <a:r>
              <a:rPr lang="tr-TR" sz="2800" dirty="0"/>
              <a:t>Koruyucu ayakkabı giyilmelidir. </a:t>
            </a:r>
          </a:p>
          <a:p>
            <a:pPr algn="just"/>
            <a:r>
              <a:rPr lang="tr-TR" sz="2800" dirty="0" smtClean="0"/>
              <a:t> </a:t>
            </a:r>
            <a:r>
              <a:rPr lang="tr-TR" sz="2800" dirty="0"/>
              <a:t>İş başında iş elbiseleri mutlaka giyilmeli ve iş elbiselerinin düğmeleri ilikli olmalıdır. </a:t>
            </a:r>
          </a:p>
          <a:p>
            <a:pPr algn="just"/>
            <a:endParaRPr lang="tr-TR" sz="2800" dirty="0"/>
          </a:p>
        </p:txBody>
      </p:sp>
    </p:spTree>
    <p:extLst>
      <p:ext uri="{BB962C8B-B14F-4D97-AF65-F5344CB8AC3E}">
        <p14:creationId xmlns:p14="http://schemas.microsoft.com/office/powerpoint/2010/main" val="1301704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525963"/>
          </a:xfrm>
        </p:spPr>
        <p:txBody>
          <a:bodyPr>
            <a:noAutofit/>
          </a:bodyPr>
          <a:lstStyle/>
          <a:p>
            <a:pPr marL="0" indent="0" algn="just">
              <a:buNone/>
            </a:pPr>
            <a:r>
              <a:rPr lang="tr-TR" sz="2800" b="1" dirty="0" smtClean="0"/>
              <a:t>Yapılmaması </a:t>
            </a:r>
            <a:r>
              <a:rPr lang="tr-TR" sz="2800" b="1" dirty="0"/>
              <a:t>Gerekenler </a:t>
            </a:r>
            <a:endParaRPr lang="tr-TR" sz="2800" dirty="0"/>
          </a:p>
          <a:p>
            <a:pPr algn="just"/>
            <a:r>
              <a:rPr lang="tr-TR" sz="2800" dirty="0" smtClean="0"/>
              <a:t> </a:t>
            </a:r>
            <a:r>
              <a:rPr lang="tr-TR" sz="2800" dirty="0"/>
              <a:t>Çalışırken parmaklarda yüzük, kolda saat bulundurulmamalıdır. </a:t>
            </a:r>
          </a:p>
          <a:p>
            <a:pPr algn="just"/>
            <a:r>
              <a:rPr lang="tr-TR" sz="2800" dirty="0" smtClean="0"/>
              <a:t> </a:t>
            </a:r>
            <a:r>
              <a:rPr lang="tr-TR" sz="2800" dirty="0"/>
              <a:t>İş elbiselerinin ceplerinde keskin veya sivri uçlu takım bulundurulmamalı ve taşınmamalıdır. </a:t>
            </a:r>
          </a:p>
          <a:p>
            <a:pPr algn="just"/>
            <a:r>
              <a:rPr lang="tr-TR" sz="2800" dirty="0" smtClean="0"/>
              <a:t> </a:t>
            </a:r>
            <a:r>
              <a:rPr lang="tr-TR" sz="2800" dirty="0"/>
              <a:t>Tezgâhın çalışması tamamen durmadan koruyucular kesinlikle açılmamalıdır. </a:t>
            </a:r>
          </a:p>
          <a:p>
            <a:pPr algn="just"/>
            <a:r>
              <a:rPr lang="tr-TR" sz="2800" dirty="0" smtClean="0"/>
              <a:t> </a:t>
            </a:r>
            <a:r>
              <a:rPr lang="tr-TR" sz="2800" dirty="0"/>
              <a:t>Tezgâhın kesme sıvısında el yıkanmamalı veya tezgâha yabancı madde atılmamalıdır. Aksi hâlde sıvı kirlenmiş ve özelliği bozulmuş olur. </a:t>
            </a:r>
          </a:p>
          <a:p>
            <a:pPr marL="0" indent="0" algn="just">
              <a:buNone/>
            </a:pPr>
            <a:endParaRPr lang="tr-TR" sz="2800" dirty="0"/>
          </a:p>
        </p:txBody>
      </p:sp>
      <p:sp>
        <p:nvSpPr>
          <p:cNvPr id="4" name="Başlık 1"/>
          <p:cNvSpPr>
            <a:spLocks noGrp="1"/>
          </p:cNvSpPr>
          <p:nvPr>
            <p:ph type="title"/>
          </p:nvPr>
        </p:nvSpPr>
        <p:spPr/>
        <p:txBody>
          <a:bodyPr>
            <a:normAutofit/>
          </a:bodyPr>
          <a:lstStyle/>
          <a:p>
            <a:r>
              <a:rPr lang="tr-TR" sz="3200" b="1" dirty="0"/>
              <a:t>İŞ YERİ GÜVENLİĞİNİ TEHDİT EDEN </a:t>
            </a:r>
            <a:r>
              <a:rPr lang="tr-TR" sz="3200" b="1" dirty="0" smtClean="0"/>
              <a:t>UNSURLAR</a:t>
            </a:r>
            <a:endParaRPr lang="tr-TR" sz="3200" b="1" dirty="0"/>
          </a:p>
        </p:txBody>
      </p:sp>
    </p:spTree>
    <p:extLst>
      <p:ext uri="{BB962C8B-B14F-4D97-AF65-F5344CB8AC3E}">
        <p14:creationId xmlns:p14="http://schemas.microsoft.com/office/powerpoint/2010/main" val="1905370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UNSURLAR</a:t>
            </a:r>
          </a:p>
        </p:txBody>
      </p:sp>
      <p:sp>
        <p:nvSpPr>
          <p:cNvPr id="3" name="İçerik Yer Tutucusu 2"/>
          <p:cNvSpPr>
            <a:spLocks noGrp="1"/>
          </p:cNvSpPr>
          <p:nvPr>
            <p:ph idx="1"/>
          </p:nvPr>
        </p:nvSpPr>
        <p:spPr/>
        <p:txBody>
          <a:bodyPr>
            <a:normAutofit/>
          </a:bodyPr>
          <a:lstStyle/>
          <a:p>
            <a:pPr algn="just"/>
            <a:r>
              <a:rPr lang="tr-TR" sz="2800" dirty="0"/>
              <a:t>Madenî taşlar çıplak elle temizlenmemeli ve toplanmamalıdır. Bu iş için fırça ve çengel kullanılmalıdır. </a:t>
            </a:r>
          </a:p>
          <a:p>
            <a:pPr algn="just"/>
            <a:r>
              <a:rPr lang="tr-TR" sz="2800" dirty="0"/>
              <a:t> Ağır parçalar tek başına elle kaldırılmamalıdır. Kaldırma aracı kullanmalı ya da yardım istenmelidir. </a:t>
            </a:r>
          </a:p>
          <a:p>
            <a:endParaRPr lang="tr-TR" sz="2800" dirty="0"/>
          </a:p>
        </p:txBody>
      </p:sp>
    </p:spTree>
    <p:extLst>
      <p:ext uri="{BB962C8B-B14F-4D97-AF65-F5344CB8AC3E}">
        <p14:creationId xmlns:p14="http://schemas.microsoft.com/office/powerpoint/2010/main" val="379002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a:t>
            </a:r>
            <a:r>
              <a:rPr lang="tr-TR" sz="3200" b="1" dirty="0" smtClean="0"/>
              <a:t>UNSURLAR</a:t>
            </a:r>
            <a:endParaRPr lang="tr-TR" sz="3200" b="1" dirty="0"/>
          </a:p>
        </p:txBody>
      </p:sp>
      <p:sp>
        <p:nvSpPr>
          <p:cNvPr id="3" name="İçerik Yer Tutucusu 2"/>
          <p:cNvSpPr>
            <a:spLocks noGrp="1"/>
          </p:cNvSpPr>
          <p:nvPr>
            <p:ph idx="1"/>
          </p:nvPr>
        </p:nvSpPr>
        <p:spPr>
          <a:xfrm>
            <a:off x="457200" y="1340768"/>
            <a:ext cx="8229600" cy="4525963"/>
          </a:xfrm>
        </p:spPr>
        <p:txBody>
          <a:bodyPr>
            <a:noAutofit/>
          </a:bodyPr>
          <a:lstStyle/>
          <a:p>
            <a:pPr>
              <a:buFont typeface="Wingdings" pitchFamily="2" charset="2"/>
              <a:buChar char="Ø"/>
            </a:pPr>
            <a:r>
              <a:rPr lang="tr-TR" sz="2800" b="1" dirty="0"/>
              <a:t>Tezgâh ve Cihaz Güvenliği </a:t>
            </a:r>
            <a:endParaRPr lang="tr-TR" sz="2800" b="1" dirty="0" smtClean="0"/>
          </a:p>
          <a:p>
            <a:pPr marL="0" indent="0">
              <a:buNone/>
            </a:pPr>
            <a:r>
              <a:rPr lang="tr-TR" sz="2800" dirty="0" smtClean="0"/>
              <a:t> </a:t>
            </a:r>
            <a:r>
              <a:rPr lang="tr-TR" sz="2800" b="1" dirty="0"/>
              <a:t>Yapılması Gerekenler </a:t>
            </a:r>
            <a:endParaRPr lang="tr-TR" sz="2800" dirty="0"/>
          </a:p>
          <a:p>
            <a:pPr algn="just"/>
            <a:r>
              <a:rPr lang="tr-TR" sz="2800" dirty="0" smtClean="0"/>
              <a:t> </a:t>
            </a:r>
            <a:r>
              <a:rPr lang="tr-TR" sz="2800" dirty="0"/>
              <a:t>Tezgâh çalıştırılmadan önce onun nasıl durdurulacağı bilinmelidir. </a:t>
            </a:r>
          </a:p>
          <a:p>
            <a:r>
              <a:rPr lang="tr-TR" sz="2800" dirty="0" smtClean="0"/>
              <a:t> </a:t>
            </a:r>
            <a:r>
              <a:rPr lang="tr-TR" sz="2800" dirty="0"/>
              <a:t>Yağ seviyesi tezgâh çalıştırılmadan önce kontrol edilmelidir. </a:t>
            </a:r>
          </a:p>
          <a:p>
            <a:r>
              <a:rPr lang="tr-TR" sz="2800" dirty="0" smtClean="0"/>
              <a:t> </a:t>
            </a:r>
            <a:r>
              <a:rPr lang="tr-TR" sz="2800" dirty="0"/>
              <a:t>Tezgâh çalıştırılmadan önce tezgâhın dönüş yönü mutlaka kontrol edilmelidir. </a:t>
            </a:r>
          </a:p>
          <a:p>
            <a:r>
              <a:rPr lang="tr-TR" sz="2800" dirty="0" smtClean="0"/>
              <a:t> </a:t>
            </a:r>
            <a:r>
              <a:rPr lang="tr-TR" sz="2800" dirty="0"/>
              <a:t>Tezgâh üzerinde yıpranmış ve hasara uğramış somun, cıvata vb. parçalar varsa yenileriyle değiştirilmelidir. </a:t>
            </a:r>
          </a:p>
          <a:p>
            <a:endParaRPr lang="tr-TR" sz="2800" dirty="0"/>
          </a:p>
        </p:txBody>
      </p:sp>
    </p:spTree>
    <p:extLst>
      <p:ext uri="{BB962C8B-B14F-4D97-AF65-F5344CB8AC3E}">
        <p14:creationId xmlns:p14="http://schemas.microsoft.com/office/powerpoint/2010/main" val="1669987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buFont typeface="Wingdings" pitchFamily="2" charset="2"/>
              <a:buChar char="Ø"/>
            </a:pPr>
            <a:r>
              <a:rPr lang="tr-TR" sz="2600" b="1" dirty="0"/>
              <a:t>Tezgâh ve Cihaz Güvenliği </a:t>
            </a:r>
            <a:endParaRPr lang="tr-TR" sz="2600" b="1" dirty="0" smtClean="0"/>
          </a:p>
          <a:p>
            <a:pPr marL="0" indent="0" algn="just">
              <a:buNone/>
            </a:pPr>
            <a:r>
              <a:rPr lang="tr-TR" sz="2600" dirty="0" smtClean="0"/>
              <a:t> </a:t>
            </a:r>
            <a:r>
              <a:rPr lang="tr-TR" sz="2600" b="1" dirty="0"/>
              <a:t>Yapılması Gerekenler </a:t>
            </a:r>
            <a:endParaRPr lang="tr-TR" sz="2600" dirty="0"/>
          </a:p>
          <a:p>
            <a:pPr algn="just"/>
            <a:r>
              <a:rPr lang="tr-TR" sz="2600" dirty="0" smtClean="0"/>
              <a:t> </a:t>
            </a:r>
            <a:r>
              <a:rPr lang="tr-TR" sz="2600" dirty="0"/>
              <a:t>Tezgâh çalıştırılmadan önce onun nasıl durdurulacağı bilinmelidir. </a:t>
            </a:r>
          </a:p>
          <a:p>
            <a:pPr algn="just"/>
            <a:r>
              <a:rPr lang="tr-TR" sz="2600" dirty="0" smtClean="0"/>
              <a:t> </a:t>
            </a:r>
            <a:r>
              <a:rPr lang="tr-TR" sz="2600" dirty="0"/>
              <a:t>Yağ seviyesi tezgâh çalıştırılmadan önce kontrol edilmelidir. </a:t>
            </a:r>
          </a:p>
          <a:p>
            <a:pPr algn="just"/>
            <a:r>
              <a:rPr lang="tr-TR" sz="2600" dirty="0" smtClean="0"/>
              <a:t> </a:t>
            </a:r>
            <a:r>
              <a:rPr lang="tr-TR" sz="2600" dirty="0"/>
              <a:t>Tezgâh çalıştırılmadan önce tezgâhın dönüş yönü mutlaka kontrol edilmelidir. </a:t>
            </a:r>
          </a:p>
          <a:p>
            <a:pPr algn="just"/>
            <a:r>
              <a:rPr lang="tr-TR" sz="2600" dirty="0" smtClean="0"/>
              <a:t> </a:t>
            </a:r>
            <a:r>
              <a:rPr lang="tr-TR" sz="2600" dirty="0"/>
              <a:t>Tezgâh üzerinde yıpranmış ve hasara uğramış somun, cıvata vb. parçalar varsa yenileriyle değiştirilmelidir </a:t>
            </a:r>
          </a:p>
          <a:p>
            <a:pPr marL="0" indent="0" algn="just">
              <a:buNone/>
            </a:pPr>
            <a:endParaRPr lang="tr-TR" sz="2600" dirty="0"/>
          </a:p>
        </p:txBody>
      </p:sp>
      <p:sp>
        <p:nvSpPr>
          <p:cNvPr id="4" name="Başlık 1"/>
          <p:cNvSpPr>
            <a:spLocks noGrp="1"/>
          </p:cNvSpPr>
          <p:nvPr>
            <p:ph type="title"/>
          </p:nvPr>
        </p:nvSpPr>
        <p:spPr/>
        <p:txBody>
          <a:bodyPr>
            <a:noAutofit/>
          </a:bodyPr>
          <a:lstStyle/>
          <a:p>
            <a:r>
              <a:rPr lang="tr-TR" sz="3200" b="1" dirty="0"/>
              <a:t>İŞ YERİ GÜVENLİĞİNİ TEHDİT EDEN </a:t>
            </a:r>
            <a:r>
              <a:rPr lang="tr-TR" sz="3200" b="1" dirty="0" smtClean="0"/>
              <a:t>UNSURLAR</a:t>
            </a:r>
            <a:endParaRPr lang="tr-TR" sz="3200" b="1" dirty="0"/>
          </a:p>
        </p:txBody>
      </p:sp>
    </p:spTree>
    <p:extLst>
      <p:ext uri="{BB962C8B-B14F-4D97-AF65-F5344CB8AC3E}">
        <p14:creationId xmlns:p14="http://schemas.microsoft.com/office/powerpoint/2010/main" val="2851369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UNSURLAR</a:t>
            </a:r>
          </a:p>
        </p:txBody>
      </p:sp>
      <p:sp>
        <p:nvSpPr>
          <p:cNvPr id="3" name="İçerik Yer Tutucusu 2"/>
          <p:cNvSpPr>
            <a:spLocks noGrp="1"/>
          </p:cNvSpPr>
          <p:nvPr>
            <p:ph idx="1"/>
          </p:nvPr>
        </p:nvSpPr>
        <p:spPr/>
        <p:txBody>
          <a:bodyPr>
            <a:normAutofit/>
          </a:bodyPr>
          <a:lstStyle/>
          <a:p>
            <a:pPr marL="0" indent="0" algn="just">
              <a:buNone/>
            </a:pPr>
            <a:r>
              <a:rPr lang="tr-TR" sz="2800" b="1" dirty="0" smtClean="0"/>
              <a:t>Yapılmaması </a:t>
            </a:r>
            <a:r>
              <a:rPr lang="tr-TR" sz="2800" b="1" dirty="0"/>
              <a:t>Gerekenler </a:t>
            </a:r>
            <a:endParaRPr lang="tr-TR" sz="2800" dirty="0"/>
          </a:p>
          <a:p>
            <a:pPr algn="just"/>
            <a:r>
              <a:rPr lang="tr-TR" sz="2800" dirty="0" smtClean="0"/>
              <a:t> </a:t>
            </a:r>
            <a:r>
              <a:rPr lang="tr-TR" sz="2800" dirty="0"/>
              <a:t>Tezgâhın çalışması ve özellikleri tam olarak öğrenilinceye kadar o tezgâhta çalışmaya teşebbüs edilmemelidir. </a:t>
            </a:r>
          </a:p>
          <a:p>
            <a:pPr algn="just"/>
            <a:r>
              <a:rPr lang="tr-TR" sz="2800" dirty="0" smtClean="0"/>
              <a:t> </a:t>
            </a:r>
            <a:r>
              <a:rPr lang="tr-TR" sz="2800" dirty="0"/>
              <a:t>Tezgâh çalışır durumda iken dönüş yönünü ve devrini değiştirmeye teşebbüs edilmemelidir. </a:t>
            </a:r>
          </a:p>
          <a:p>
            <a:pPr algn="just"/>
            <a:r>
              <a:rPr lang="tr-TR" sz="2800" dirty="0" smtClean="0"/>
              <a:t> </a:t>
            </a:r>
            <a:r>
              <a:rPr lang="tr-TR" sz="2800" dirty="0"/>
              <a:t>Tezgâh üzerinde başkasının işi varken o iş kurcalanmamalıdır. Başkalarının işine kesinlikle karışılmamalıdır. </a:t>
            </a:r>
          </a:p>
          <a:p>
            <a:pPr algn="just"/>
            <a:endParaRPr lang="tr-TR" sz="2800" dirty="0"/>
          </a:p>
        </p:txBody>
      </p:sp>
    </p:spTree>
    <p:extLst>
      <p:ext uri="{BB962C8B-B14F-4D97-AF65-F5344CB8AC3E}">
        <p14:creationId xmlns:p14="http://schemas.microsoft.com/office/powerpoint/2010/main" val="1980304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UNSURLAR</a:t>
            </a:r>
          </a:p>
        </p:txBody>
      </p:sp>
      <p:sp>
        <p:nvSpPr>
          <p:cNvPr id="3" name="İçerik Yer Tutucusu 2"/>
          <p:cNvSpPr>
            <a:spLocks noGrp="1"/>
          </p:cNvSpPr>
          <p:nvPr>
            <p:ph sz="half" idx="1"/>
          </p:nvPr>
        </p:nvSpPr>
        <p:spPr>
          <a:xfrm>
            <a:off x="457200" y="1600200"/>
            <a:ext cx="3250704" cy="4525963"/>
          </a:xfrm>
        </p:spPr>
        <p:txBody>
          <a:bodyPr/>
          <a:lstStyle/>
          <a:p>
            <a:endParaRPr lang="tr-TR" b="1" dirty="0" smtClean="0"/>
          </a:p>
          <a:p>
            <a:endParaRPr lang="tr-TR" b="1" dirty="0"/>
          </a:p>
          <a:p>
            <a:pPr marL="0" indent="0">
              <a:buNone/>
            </a:pPr>
            <a:r>
              <a:rPr lang="tr-TR" b="1" dirty="0" smtClean="0"/>
              <a:t>Koruyucu </a:t>
            </a:r>
            <a:r>
              <a:rPr lang="tr-TR" b="1" dirty="0"/>
              <a:t>Araçlar </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5" y="1556792"/>
            <a:ext cx="439248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292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Autofit/>
          </a:bodyPr>
          <a:lstStyle/>
          <a:p>
            <a:r>
              <a:rPr lang="tr-TR" sz="3200" b="1" dirty="0"/>
              <a:t>İŞ YERİ GÜVENLİĞİNİ TEHDİT EDEN UNSURLAR</a:t>
            </a:r>
          </a:p>
        </p:txBody>
      </p:sp>
      <p:pic>
        <p:nvPicPr>
          <p:cNvPr id="3074" name="Picture 2" descr="C:\Users\Caner\Desktop\Ekran Alıntısı.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257" y="1340768"/>
            <a:ext cx="7411485" cy="440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95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b="1" dirty="0" smtClean="0"/>
              <a:t>İŞ GÜVENLİĞİ VE İŞÇİ SAĞLIĞI</a:t>
            </a:r>
            <a:endParaRPr lang="tr-TR" dirty="0"/>
          </a:p>
        </p:txBody>
      </p:sp>
      <p:sp>
        <p:nvSpPr>
          <p:cNvPr id="5" name="İçerik Yer Tutucusu 4"/>
          <p:cNvSpPr>
            <a:spLocks noGrp="1"/>
          </p:cNvSpPr>
          <p:nvPr>
            <p:ph sz="half" idx="1"/>
          </p:nvPr>
        </p:nvSpPr>
        <p:spPr/>
        <p:txBody>
          <a:bodyPr>
            <a:normAutofit/>
          </a:bodyPr>
          <a:lstStyle/>
          <a:p>
            <a:endParaRPr lang="tr-TR" dirty="0" smtClean="0"/>
          </a:p>
          <a:p>
            <a:endParaRPr lang="tr-TR" dirty="0"/>
          </a:p>
          <a:p>
            <a:endParaRPr lang="tr-TR" dirty="0" smtClean="0"/>
          </a:p>
          <a:p>
            <a:pPr marL="0" indent="0">
              <a:buNone/>
            </a:pPr>
            <a:r>
              <a:rPr lang="tr-TR" dirty="0" smtClean="0"/>
              <a:t>KONULAR</a:t>
            </a:r>
            <a:endParaRPr lang="tr-TR" dirty="0"/>
          </a:p>
        </p:txBody>
      </p:sp>
      <p:sp>
        <p:nvSpPr>
          <p:cNvPr id="6" name="İçerik Yer Tutucusu 5"/>
          <p:cNvSpPr>
            <a:spLocks noGrp="1"/>
          </p:cNvSpPr>
          <p:nvPr>
            <p:ph sz="half" idx="2"/>
          </p:nvPr>
        </p:nvSpPr>
        <p:spPr/>
        <p:txBody>
          <a:bodyPr>
            <a:normAutofit/>
          </a:bodyPr>
          <a:lstStyle/>
          <a:p>
            <a:pPr marL="0" indent="0">
              <a:buNone/>
            </a:pPr>
            <a:r>
              <a:rPr lang="tr-TR" dirty="0" smtClean="0"/>
              <a:t>1. İŞ YERİ GÜVENLİĞİNİ TEHDİT EDEN UNSURLAR </a:t>
            </a:r>
          </a:p>
          <a:p>
            <a:pPr marL="0" indent="0">
              <a:buNone/>
            </a:pPr>
            <a:r>
              <a:rPr lang="tr-TR" dirty="0"/>
              <a:t>2. MESLEK </a:t>
            </a:r>
            <a:r>
              <a:rPr lang="tr-TR" dirty="0" smtClean="0"/>
              <a:t>HASTALIKLARI</a:t>
            </a:r>
          </a:p>
          <a:p>
            <a:pPr marL="0" indent="0">
              <a:buNone/>
            </a:pPr>
            <a:r>
              <a:rPr lang="es-ES" dirty="0"/>
              <a:t>3. KAZA VE YANGIN </a:t>
            </a:r>
            <a:r>
              <a:rPr lang="es-ES" dirty="0" smtClean="0"/>
              <a:t>ÖNLEMLERİ</a:t>
            </a:r>
            <a:endParaRPr lang="tr-TR" dirty="0" smtClean="0"/>
          </a:p>
          <a:p>
            <a:pPr marL="0" indent="0">
              <a:buNone/>
            </a:pPr>
            <a:r>
              <a:rPr lang="tr-TR" dirty="0"/>
              <a:t>4. İŞ KAZALARINDA UYGULANACAK HUKUKİ İŞLEMLER</a:t>
            </a:r>
          </a:p>
        </p:txBody>
      </p:sp>
    </p:spTree>
    <p:extLst>
      <p:ext uri="{BB962C8B-B14F-4D97-AF65-F5344CB8AC3E}">
        <p14:creationId xmlns:p14="http://schemas.microsoft.com/office/powerpoint/2010/main" val="1780527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UNSURLAR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204864"/>
            <a:ext cx="3333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380" y="2211791"/>
            <a:ext cx="3333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632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716063" cy="4067743"/>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p:txBody>
          <a:bodyPr>
            <a:noAutofit/>
          </a:bodyPr>
          <a:lstStyle/>
          <a:p>
            <a:r>
              <a:rPr lang="tr-TR" sz="3200" b="1" dirty="0"/>
              <a:t>İŞ YERİ GÜVENLİĞİNİ TEHDİT EDEN UNSURLAR</a:t>
            </a:r>
          </a:p>
        </p:txBody>
      </p:sp>
    </p:spTree>
    <p:extLst>
      <p:ext uri="{BB962C8B-B14F-4D97-AF65-F5344CB8AC3E}">
        <p14:creationId xmlns:p14="http://schemas.microsoft.com/office/powerpoint/2010/main" val="960419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İŞ YERİ GÜVENLİĞİNİ TEHDİT EDEN UNSURLAR</a:t>
            </a:r>
          </a:p>
        </p:txBody>
      </p:sp>
      <p:pic>
        <p:nvPicPr>
          <p:cNvPr id="6146"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47" y="1685637"/>
            <a:ext cx="7361905" cy="404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5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258" y="1340768"/>
            <a:ext cx="7049484"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p:txBody>
          <a:bodyPr>
            <a:noAutofit/>
          </a:bodyPr>
          <a:lstStyle/>
          <a:p>
            <a:r>
              <a:rPr lang="tr-TR" sz="3200" b="1" dirty="0"/>
              <a:t>İŞ YERİ GÜVENLİĞİNİ TEHDİT EDEN UNSURLAR</a:t>
            </a:r>
          </a:p>
        </p:txBody>
      </p:sp>
    </p:spTree>
    <p:extLst>
      <p:ext uri="{BB962C8B-B14F-4D97-AF65-F5344CB8AC3E}">
        <p14:creationId xmlns:p14="http://schemas.microsoft.com/office/powerpoint/2010/main" val="1162416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995264"/>
            <a:ext cx="49815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p:txBody>
          <a:bodyPr>
            <a:noAutofit/>
          </a:bodyPr>
          <a:lstStyle/>
          <a:p>
            <a:r>
              <a:rPr lang="tr-TR" sz="3200" b="1" dirty="0"/>
              <a:t>İŞ YERİ GÜVENLİĞİNİ TEHDİT EDEN UNSURLAR</a:t>
            </a:r>
          </a:p>
        </p:txBody>
      </p:sp>
    </p:spTree>
    <p:extLst>
      <p:ext uri="{BB962C8B-B14F-4D97-AF65-F5344CB8AC3E}">
        <p14:creationId xmlns:p14="http://schemas.microsoft.com/office/powerpoint/2010/main" val="3938038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883" y="2348879"/>
            <a:ext cx="33337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48880"/>
            <a:ext cx="23526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a:spLocks noGrp="1"/>
          </p:cNvSpPr>
          <p:nvPr>
            <p:ph type="title"/>
          </p:nvPr>
        </p:nvSpPr>
        <p:spPr/>
        <p:txBody>
          <a:bodyPr>
            <a:noAutofit/>
          </a:bodyPr>
          <a:lstStyle/>
          <a:p>
            <a:r>
              <a:rPr lang="tr-TR" sz="3200" b="1" dirty="0"/>
              <a:t>İŞ YERİ GÜVENLİĞİNİ TEHDİT EDEN UNSURLAR</a:t>
            </a:r>
          </a:p>
        </p:txBody>
      </p:sp>
    </p:spTree>
    <p:extLst>
      <p:ext uri="{BB962C8B-B14F-4D97-AF65-F5344CB8AC3E}">
        <p14:creationId xmlns:p14="http://schemas.microsoft.com/office/powerpoint/2010/main" val="718752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Binalarda Güvenliği Tehdit Edici </a:t>
            </a:r>
            <a:r>
              <a:rPr lang="tr-TR" b="1" dirty="0" smtClean="0"/>
              <a:t>Unsurlar</a:t>
            </a:r>
          </a:p>
          <a:p>
            <a:pPr marL="0" indent="0">
              <a:buNone/>
            </a:pPr>
            <a:endParaRPr lang="tr-TR" dirty="0" smtClean="0"/>
          </a:p>
          <a:p>
            <a:pPr marL="0" indent="0">
              <a:buNone/>
            </a:pPr>
            <a:r>
              <a:rPr lang="tr-TR" dirty="0" smtClean="0"/>
              <a:t>Sıhhi </a:t>
            </a:r>
            <a:r>
              <a:rPr lang="tr-TR" dirty="0"/>
              <a:t>Tesisatlar </a:t>
            </a:r>
            <a:endParaRPr lang="tr-TR" dirty="0" smtClean="0"/>
          </a:p>
          <a:p>
            <a:pPr marL="0" indent="0">
              <a:buNone/>
            </a:pPr>
            <a:r>
              <a:rPr lang="tr-TR" dirty="0"/>
              <a:t>Elektrik Tesisatları </a:t>
            </a:r>
            <a:endParaRPr lang="tr-TR" dirty="0" smtClean="0"/>
          </a:p>
          <a:p>
            <a:pPr marL="0" indent="0">
              <a:buNone/>
            </a:pPr>
            <a:r>
              <a:rPr lang="tr-TR" dirty="0"/>
              <a:t>Isıtma ve Havalandırma Tesisatları </a:t>
            </a:r>
            <a:r>
              <a:rPr lang="tr-TR" dirty="0" smtClean="0"/>
              <a:t> </a:t>
            </a:r>
            <a:endParaRPr lang="tr-TR" dirty="0"/>
          </a:p>
        </p:txBody>
      </p:sp>
      <p:sp>
        <p:nvSpPr>
          <p:cNvPr id="4" name="Başlık 1"/>
          <p:cNvSpPr>
            <a:spLocks noGrp="1"/>
          </p:cNvSpPr>
          <p:nvPr>
            <p:ph type="title"/>
          </p:nvPr>
        </p:nvSpPr>
        <p:spPr/>
        <p:txBody>
          <a:bodyPr>
            <a:noAutofit/>
          </a:bodyPr>
          <a:lstStyle/>
          <a:p>
            <a:r>
              <a:rPr lang="tr-TR" sz="3200" b="1" dirty="0"/>
              <a:t>İŞ YERİ GÜVENLİĞİNİ TEHDİT EDEN UNSURLAR</a:t>
            </a:r>
          </a:p>
        </p:txBody>
      </p:sp>
    </p:spTree>
    <p:extLst>
      <p:ext uri="{BB962C8B-B14F-4D97-AF65-F5344CB8AC3E}">
        <p14:creationId xmlns:p14="http://schemas.microsoft.com/office/powerpoint/2010/main" val="3072834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
            </a:r>
            <a:br>
              <a:rPr lang="tr-TR" dirty="0" smtClean="0"/>
            </a:br>
            <a:r>
              <a:rPr lang="tr-TR" dirty="0" smtClean="0"/>
              <a:t>2</a:t>
            </a:r>
            <a:r>
              <a:rPr lang="tr-TR" dirty="0"/>
              <a:t>. MESLEK HASTALIKLARI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120680" cy="353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03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MESLEK HASTALIKLARI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b="1" dirty="0"/>
              <a:t>Meslek Hastalığı Nedir</a:t>
            </a:r>
            <a:r>
              <a:rPr lang="tr-TR" sz="2800" b="1" dirty="0" smtClean="0"/>
              <a:t>?</a:t>
            </a:r>
          </a:p>
          <a:p>
            <a:pPr marL="0" indent="0" algn="just">
              <a:buNone/>
            </a:pPr>
            <a:r>
              <a:rPr lang="tr-TR" sz="2800" dirty="0"/>
              <a:t>Genel olarak meslek hastalığı, “Çalışanların gerek kullanılan ham maddeler gerekse çevre şartlarından etkilenerek uğradıkları geçici veya sürekli hastalık, sakatlık veya ruhi arıza hâlleridir.” şeklinde tanımlanmaktadır. </a:t>
            </a:r>
            <a:r>
              <a:rPr lang="tr-TR" sz="2800" b="1" dirty="0" smtClean="0"/>
              <a:t> </a:t>
            </a:r>
            <a:endParaRPr lang="tr-TR" sz="2800" dirty="0"/>
          </a:p>
        </p:txBody>
      </p:sp>
    </p:spTree>
    <p:extLst>
      <p:ext uri="{BB962C8B-B14F-4D97-AF65-F5344CB8AC3E}">
        <p14:creationId xmlns:p14="http://schemas.microsoft.com/office/powerpoint/2010/main" val="1394276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MESLEK </a:t>
            </a:r>
            <a:r>
              <a:rPr lang="tr-TR" sz="3200" b="1" dirty="0"/>
              <a:t>HASTALIKLARI </a:t>
            </a:r>
            <a:endParaRPr lang="tr-TR" sz="3200" dirty="0"/>
          </a:p>
        </p:txBody>
      </p:sp>
      <p:pic>
        <p:nvPicPr>
          <p:cNvPr id="10242"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48" y="1700808"/>
            <a:ext cx="5391903" cy="298174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115615" y="5229200"/>
            <a:ext cx="6152335" cy="369332"/>
          </a:xfrm>
          <a:prstGeom prst="rect">
            <a:avLst/>
          </a:prstGeom>
        </p:spPr>
        <p:txBody>
          <a:bodyPr wrap="square">
            <a:spAutoFit/>
          </a:bodyPr>
          <a:lstStyle/>
          <a:p>
            <a:r>
              <a:rPr lang="tr-TR" b="1" dirty="0" smtClean="0"/>
              <a:t>              2007-2012 </a:t>
            </a:r>
            <a:r>
              <a:rPr lang="tr-TR" b="1" dirty="0"/>
              <a:t>yıllarına göre meslek hastalığı sayıları </a:t>
            </a:r>
            <a:endParaRPr lang="tr-TR" dirty="0"/>
          </a:p>
        </p:txBody>
      </p:sp>
    </p:spTree>
    <p:extLst>
      <p:ext uri="{BB962C8B-B14F-4D97-AF65-F5344CB8AC3E}">
        <p14:creationId xmlns:p14="http://schemas.microsoft.com/office/powerpoint/2010/main" val="2147526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683568" y="4437112"/>
            <a:ext cx="7772400" cy="1362075"/>
          </a:xfrm>
        </p:spPr>
        <p:txBody>
          <a:bodyPr>
            <a:normAutofit fontScale="90000"/>
          </a:bodyPr>
          <a:lstStyle/>
          <a:p>
            <a:r>
              <a:rPr lang="tr-TR" dirty="0"/>
              <a:t>1. İŞ YERİ GÜVENLİĞİNİ TEHDİT EDEN UNSURLAR </a:t>
            </a:r>
            <a:br>
              <a:rPr lang="tr-TR" dirty="0"/>
            </a:b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96" y="1340768"/>
            <a:ext cx="41148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0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Meslek Hastalıklarının Nedenleri </a:t>
            </a:r>
            <a:endParaRPr lang="tr-TR" b="1" dirty="0" smtClean="0"/>
          </a:p>
          <a:p>
            <a:endParaRPr lang="tr-TR" dirty="0"/>
          </a:p>
          <a:p>
            <a:r>
              <a:rPr lang="tr-TR" dirty="0"/>
              <a:t>Kimyasal kaynaklı meslek hastalıkları </a:t>
            </a:r>
          </a:p>
          <a:p>
            <a:r>
              <a:rPr lang="tr-TR" dirty="0"/>
              <a:t>Fiziksel kaynaklı meslek hastalıkları </a:t>
            </a:r>
          </a:p>
          <a:p>
            <a:r>
              <a:rPr lang="tr-TR" dirty="0"/>
              <a:t>Biyolojik kaynaklı meslek hastalıkları </a:t>
            </a:r>
          </a:p>
          <a:p>
            <a:endParaRPr lang="tr-TR" dirty="0"/>
          </a:p>
        </p:txBody>
      </p:sp>
      <p:sp>
        <p:nvSpPr>
          <p:cNvPr id="4" name="Başlık 3"/>
          <p:cNvSpPr>
            <a:spLocks noGrp="1"/>
          </p:cNvSpPr>
          <p:nvPr>
            <p:ph type="title"/>
          </p:nvPr>
        </p:nvSpPr>
        <p:spPr/>
        <p:txBody>
          <a:bodyPr>
            <a:normAutofit/>
          </a:bodyPr>
          <a:lstStyle/>
          <a:p>
            <a:r>
              <a:rPr lang="tr-TR" sz="3200" b="1" dirty="0" smtClean="0"/>
              <a:t>MESLEK </a:t>
            </a:r>
            <a:r>
              <a:rPr lang="tr-TR" sz="3200" b="1" dirty="0"/>
              <a:t>HASTALIKLARI </a:t>
            </a:r>
            <a:endParaRPr lang="tr-TR" sz="3200" dirty="0"/>
          </a:p>
        </p:txBody>
      </p:sp>
    </p:spTree>
    <p:extLst>
      <p:ext uri="{BB962C8B-B14F-4D97-AF65-F5344CB8AC3E}">
        <p14:creationId xmlns:p14="http://schemas.microsoft.com/office/powerpoint/2010/main" val="3399909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lgn="just">
              <a:buNone/>
            </a:pPr>
            <a:r>
              <a:rPr lang="tr-TR" sz="2800" b="1" dirty="0"/>
              <a:t>Meslek Hastalıklarını Önleme </a:t>
            </a:r>
            <a:endParaRPr lang="tr-TR" sz="2800" b="1" dirty="0" smtClean="0"/>
          </a:p>
          <a:p>
            <a:pPr marL="0" indent="0" algn="just">
              <a:buNone/>
            </a:pPr>
            <a:r>
              <a:rPr lang="tr-TR" sz="2800" dirty="0" smtClean="0"/>
              <a:t>İnsan</a:t>
            </a:r>
            <a:r>
              <a:rPr lang="tr-TR" sz="2800" dirty="0"/>
              <a:t>, çevre güvenliği, makine ve donanım, bir bütün içinde tek tek ele alınmalıdır. </a:t>
            </a:r>
          </a:p>
          <a:p>
            <a:pPr marL="0" indent="0" algn="just">
              <a:buNone/>
            </a:pPr>
            <a:r>
              <a:rPr lang="tr-TR" sz="2800" dirty="0"/>
              <a:t>İşçi sağlığı ve güvenliğinin önemi işçi ve işverence çok iyi kavranmalıdır. İşçi sağlığı ve güvenliği konusunda kişisel bilgi, öngörü ve yargılarla değil, kuralına uygun hareket eden çalışanlar topluluğu oluşturulmalıdır. Tüm kazalar önlenebilir ancak işverenler bu çalışmalara önderlik etmeli ve sorumluluk taşımalıdır. </a:t>
            </a:r>
          </a:p>
        </p:txBody>
      </p:sp>
      <p:sp>
        <p:nvSpPr>
          <p:cNvPr id="4" name="Başlık 3"/>
          <p:cNvSpPr>
            <a:spLocks noGrp="1"/>
          </p:cNvSpPr>
          <p:nvPr>
            <p:ph type="title"/>
          </p:nvPr>
        </p:nvSpPr>
        <p:spPr/>
        <p:txBody>
          <a:bodyPr>
            <a:normAutofit/>
          </a:bodyPr>
          <a:lstStyle/>
          <a:p>
            <a:r>
              <a:rPr lang="tr-TR" sz="3200" b="1" dirty="0" smtClean="0"/>
              <a:t>MESLEK </a:t>
            </a:r>
            <a:r>
              <a:rPr lang="tr-TR" sz="3200" b="1" dirty="0"/>
              <a:t>HASTALIKLARI </a:t>
            </a:r>
            <a:endParaRPr lang="tr-TR" sz="3200" dirty="0"/>
          </a:p>
        </p:txBody>
      </p:sp>
    </p:spTree>
    <p:extLst>
      <p:ext uri="{BB962C8B-B14F-4D97-AF65-F5344CB8AC3E}">
        <p14:creationId xmlns:p14="http://schemas.microsoft.com/office/powerpoint/2010/main" val="1253936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MESLEK HASTALIKLARI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b="1" dirty="0"/>
              <a:t>Meslek Hastalıklarını Önleme </a:t>
            </a:r>
            <a:endParaRPr lang="tr-TR" sz="2800" b="1" dirty="0" smtClean="0"/>
          </a:p>
          <a:p>
            <a:pPr algn="just"/>
            <a:r>
              <a:rPr lang="tr-TR" sz="2800" dirty="0" smtClean="0"/>
              <a:t>İşverenin </a:t>
            </a:r>
            <a:r>
              <a:rPr lang="tr-TR" sz="2800" dirty="0"/>
              <a:t>Sorumlulukları </a:t>
            </a:r>
            <a:endParaRPr lang="tr-TR" sz="2800" dirty="0" smtClean="0"/>
          </a:p>
          <a:p>
            <a:pPr algn="just"/>
            <a:r>
              <a:rPr lang="tr-TR" sz="2800" dirty="0"/>
              <a:t>Çalışanların Sorumlulukları </a:t>
            </a:r>
            <a:endParaRPr lang="tr-TR" sz="2800" dirty="0" smtClean="0"/>
          </a:p>
          <a:p>
            <a:pPr algn="just"/>
            <a:r>
              <a:rPr lang="tr-TR" sz="2800" dirty="0"/>
              <a:t>İş Yeri Hekimleri ve İş Güvenliği Uzmanlarının Sorumlulukları </a:t>
            </a:r>
            <a:endParaRPr lang="tr-TR" sz="2800" dirty="0" smtClean="0"/>
          </a:p>
          <a:p>
            <a:pPr algn="just"/>
            <a:r>
              <a:rPr lang="tr-TR" sz="2800" dirty="0"/>
              <a:t>Kaynağın Kontrol Edilmesi </a:t>
            </a:r>
            <a:endParaRPr lang="tr-TR" sz="2800" dirty="0" smtClean="0"/>
          </a:p>
          <a:p>
            <a:pPr algn="just"/>
            <a:r>
              <a:rPr lang="tr-TR" sz="2800" dirty="0" smtClean="0"/>
              <a:t>Kişisel Koruyucuların Kullanılması</a:t>
            </a:r>
          </a:p>
          <a:p>
            <a:pPr algn="just"/>
            <a:r>
              <a:rPr lang="tr-TR" sz="2800" dirty="0" smtClean="0"/>
              <a:t>Tıbbi Korunma Önlemleri  </a:t>
            </a:r>
            <a:endParaRPr lang="tr-TR" sz="2800" dirty="0"/>
          </a:p>
        </p:txBody>
      </p:sp>
    </p:spTree>
    <p:extLst>
      <p:ext uri="{BB962C8B-B14F-4D97-AF65-F5344CB8AC3E}">
        <p14:creationId xmlns:p14="http://schemas.microsoft.com/office/powerpoint/2010/main" val="2580960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MESLEK HASTALIKLARI </a:t>
            </a:r>
            <a:endParaRPr lang="tr-TR" sz="3200" dirty="0"/>
          </a:p>
        </p:txBody>
      </p:sp>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Meslek </a:t>
            </a:r>
            <a:r>
              <a:rPr lang="tr-TR" b="1" dirty="0"/>
              <a:t>Hastalıklarını Önleme </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268760"/>
            <a:ext cx="4764782" cy="400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347864" y="5445224"/>
            <a:ext cx="5400600" cy="369332"/>
          </a:xfrm>
          <a:prstGeom prst="rect">
            <a:avLst/>
          </a:prstGeom>
        </p:spPr>
        <p:txBody>
          <a:bodyPr wrap="square">
            <a:spAutoFit/>
          </a:bodyPr>
          <a:lstStyle/>
          <a:p>
            <a:r>
              <a:rPr lang="tr-TR" b="1" dirty="0"/>
              <a:t>Ülkemizde meslek hastalığına yakalanmış bir vatandaş </a:t>
            </a:r>
            <a:endParaRPr lang="tr-TR" dirty="0"/>
          </a:p>
        </p:txBody>
      </p:sp>
    </p:spTree>
    <p:extLst>
      <p:ext uri="{BB962C8B-B14F-4D97-AF65-F5344CB8AC3E}">
        <p14:creationId xmlns:p14="http://schemas.microsoft.com/office/powerpoint/2010/main" val="2561593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es-ES" dirty="0"/>
              <a:t>3. KAZA VE YANGIN ÖNLEMLERİ </a:t>
            </a:r>
            <a:endParaRPr lang="tr-TR" dirty="0"/>
          </a:p>
        </p:txBody>
      </p:sp>
    </p:spTree>
    <p:extLst>
      <p:ext uri="{BB962C8B-B14F-4D97-AF65-F5344CB8AC3E}">
        <p14:creationId xmlns:p14="http://schemas.microsoft.com/office/powerpoint/2010/main" val="1899624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es-ES" sz="3200" b="1" dirty="0"/>
              <a:t>KAZA VE YANGIN ÖNLEMLERİ</a:t>
            </a:r>
            <a:endParaRPr lang="tr-TR" sz="3200" b="1" dirty="0"/>
          </a:p>
        </p:txBody>
      </p:sp>
      <p:sp>
        <p:nvSpPr>
          <p:cNvPr id="5" name="İçerik Yer Tutucusu 4"/>
          <p:cNvSpPr>
            <a:spLocks noGrp="1"/>
          </p:cNvSpPr>
          <p:nvPr>
            <p:ph idx="1"/>
          </p:nvPr>
        </p:nvSpPr>
        <p:spPr/>
        <p:txBody>
          <a:bodyPr>
            <a:normAutofit/>
          </a:bodyPr>
          <a:lstStyle/>
          <a:p>
            <a:pPr algn="just"/>
            <a:r>
              <a:rPr lang="tr-TR" sz="2800" b="1" dirty="0"/>
              <a:t>Kaza Nedir? </a:t>
            </a:r>
            <a:endParaRPr lang="tr-TR" sz="2800" dirty="0"/>
          </a:p>
          <a:p>
            <a:pPr marL="0" indent="0" algn="just">
              <a:buNone/>
            </a:pPr>
            <a:r>
              <a:rPr lang="tr-TR" sz="2800" dirty="0"/>
              <a:t>Olayların planlandığı akışta yürümemesi, kişilerin yaralanmaları, sakat kalmaları ve ölmelerine sebebiyet veren olaya kaza denilmektedir. </a:t>
            </a:r>
          </a:p>
        </p:txBody>
      </p:sp>
    </p:spTree>
    <p:extLst>
      <p:ext uri="{BB962C8B-B14F-4D97-AF65-F5344CB8AC3E}">
        <p14:creationId xmlns:p14="http://schemas.microsoft.com/office/powerpoint/2010/main" val="1981349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52736"/>
            <a:ext cx="9144000" cy="5400600"/>
          </a:xfrm>
        </p:spPr>
        <p:txBody>
          <a:bodyPr>
            <a:noAutofit/>
          </a:bodyPr>
          <a:lstStyle/>
          <a:p>
            <a:pPr marL="0" indent="0" algn="just">
              <a:buNone/>
            </a:pPr>
            <a:r>
              <a:rPr lang="tr-TR" sz="2300" dirty="0"/>
              <a:t>İş kazası, aşağıdaki durumlardan birinde meydana gelen ve sigortalıyı hemen veya sonradan bedence ve ruhça arızaya uğratan olaya denir (SSK Kanunu 11/A maddesi). </a:t>
            </a:r>
          </a:p>
          <a:p>
            <a:pPr marL="0" indent="0" algn="just">
              <a:buNone/>
            </a:pPr>
            <a:r>
              <a:rPr lang="tr-TR" sz="2300" b="1" dirty="0"/>
              <a:t>Kazalar; </a:t>
            </a:r>
          </a:p>
          <a:p>
            <a:pPr algn="just"/>
            <a:r>
              <a:rPr lang="tr-TR" sz="2300" dirty="0" smtClean="0"/>
              <a:t> </a:t>
            </a:r>
            <a:r>
              <a:rPr lang="tr-TR" sz="2300" dirty="0"/>
              <a:t>Sigortalının iş yerinde bulunduğu sırada, </a:t>
            </a:r>
          </a:p>
          <a:p>
            <a:pPr algn="just"/>
            <a:r>
              <a:rPr lang="tr-TR" sz="2300" dirty="0" smtClean="0"/>
              <a:t> </a:t>
            </a:r>
            <a:r>
              <a:rPr lang="tr-TR" sz="2300" dirty="0"/>
              <a:t>İşveren tarafından yürütülmekte olan iş dolayısıyla, </a:t>
            </a:r>
          </a:p>
          <a:p>
            <a:pPr algn="just"/>
            <a:r>
              <a:rPr lang="tr-TR" sz="2300" dirty="0" smtClean="0"/>
              <a:t> </a:t>
            </a:r>
            <a:r>
              <a:rPr lang="tr-TR" sz="2300" dirty="0"/>
              <a:t>Sigortalının işveren tarafından görev ile başka bir yere gönderilmesi yüzünden asıl işini yapmaksızın geçen zamanlarda, </a:t>
            </a:r>
          </a:p>
          <a:p>
            <a:pPr algn="just"/>
            <a:r>
              <a:rPr lang="tr-TR" sz="2300" dirty="0" smtClean="0"/>
              <a:t> Emzikli kadın sigortalının çocuğuna süt vermesi için ayrılan zamanlarda, </a:t>
            </a:r>
          </a:p>
          <a:p>
            <a:pPr algn="just"/>
            <a:r>
              <a:rPr lang="tr-TR" sz="2300" dirty="0" smtClean="0"/>
              <a:t> Sigortalının işverence sağlanan bir taşıtla işin yapıldığı yere toplu olarak götürülüp getirilmesi sırasında (servis) oluşursa iş kazası olarak kabul edilmektedir. </a:t>
            </a:r>
          </a:p>
          <a:p>
            <a:pPr marL="0" indent="0" algn="just">
              <a:buNone/>
            </a:pPr>
            <a:endParaRPr lang="tr-TR" sz="2300" dirty="0"/>
          </a:p>
        </p:txBody>
      </p:sp>
      <p:sp>
        <p:nvSpPr>
          <p:cNvPr id="4" name="Başlık 3"/>
          <p:cNvSpPr>
            <a:spLocks noGrp="1"/>
          </p:cNvSpPr>
          <p:nvPr>
            <p:ph type="title"/>
          </p:nvPr>
        </p:nvSpPr>
        <p:spPr>
          <a:xfrm>
            <a:off x="457200" y="-99392"/>
            <a:ext cx="8229600" cy="1143000"/>
          </a:xfrm>
        </p:spPr>
        <p:txBody>
          <a:bodyPr>
            <a:normAutofit/>
          </a:bodyPr>
          <a:lstStyle/>
          <a:p>
            <a:r>
              <a:rPr lang="es-ES" sz="3200" b="1" dirty="0"/>
              <a:t>KAZA VE YANGIN ÖNLEMLERİ</a:t>
            </a:r>
            <a:endParaRPr lang="tr-TR" sz="3200" b="1" dirty="0"/>
          </a:p>
        </p:txBody>
      </p:sp>
    </p:spTree>
    <p:extLst>
      <p:ext uri="{BB962C8B-B14F-4D97-AF65-F5344CB8AC3E}">
        <p14:creationId xmlns:p14="http://schemas.microsoft.com/office/powerpoint/2010/main" val="2559678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3"/>
          <p:cNvSpPr>
            <a:spLocks noGrp="1"/>
          </p:cNvSpPr>
          <p:nvPr>
            <p:ph type="title"/>
          </p:nvPr>
        </p:nvSpPr>
        <p:spPr/>
        <p:txBody>
          <a:bodyPr>
            <a:normAutofit/>
          </a:bodyPr>
          <a:lstStyle/>
          <a:p>
            <a:r>
              <a:rPr lang="es-ES" sz="3200" b="1" dirty="0"/>
              <a:t>KAZA VE YANGIN ÖNLEMLERİ</a:t>
            </a:r>
            <a:endParaRPr lang="tr-TR" sz="3200" b="1" dirty="0"/>
          </a:p>
        </p:txBody>
      </p:sp>
      <p:sp>
        <p:nvSpPr>
          <p:cNvPr id="4" name="İçerik Yer Tutucusu 3"/>
          <p:cNvSpPr>
            <a:spLocks noGrp="1"/>
          </p:cNvSpPr>
          <p:nvPr>
            <p:ph sz="half" idx="1"/>
          </p:nvPr>
        </p:nvSpPr>
        <p:spPr/>
        <p:txBody>
          <a:bodyPr>
            <a:normAutofit/>
          </a:bodyPr>
          <a:lstStyle/>
          <a:p>
            <a:pPr marL="0" indent="0" algn="just">
              <a:buNone/>
            </a:pPr>
            <a:r>
              <a:rPr lang="tr-TR" dirty="0"/>
              <a:t>İş kazası; bir yaralanma veya ölümle sonuçlanan, üretimle ilgili olan ve istenmeyen bir olaydır. Böyle bir tanımlama bize iş kazalarının önlenmesi için alınabilecek önlemleri, işletme yönetim ve üretim planının bir parçası hâline getirme olanağı verir.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41764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056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r>
              <a:rPr lang="es-ES" sz="3600" dirty="0"/>
              <a:t>KAZA VE YANGIN ÖNLEMLERİ</a:t>
            </a:r>
            <a:endParaRPr lang="tr-TR" sz="3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85938"/>
            <a:ext cx="59055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489851" y="5373216"/>
            <a:ext cx="4092467" cy="369332"/>
          </a:xfrm>
          <a:prstGeom prst="rect">
            <a:avLst/>
          </a:prstGeom>
        </p:spPr>
        <p:txBody>
          <a:bodyPr wrap="none">
            <a:spAutoFit/>
          </a:bodyPr>
          <a:lstStyle/>
          <a:p>
            <a:r>
              <a:rPr lang="tr-TR" b="1" dirty="0"/>
              <a:t>2007-2012 yıllarına göre iş kazası sayıları </a:t>
            </a:r>
            <a:endParaRPr lang="tr-TR" dirty="0"/>
          </a:p>
        </p:txBody>
      </p:sp>
    </p:spTree>
    <p:extLst>
      <p:ext uri="{BB962C8B-B14F-4D97-AF65-F5344CB8AC3E}">
        <p14:creationId xmlns:p14="http://schemas.microsoft.com/office/powerpoint/2010/main" val="533665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4525963"/>
          </a:xfrm>
        </p:spPr>
        <p:txBody>
          <a:bodyPr>
            <a:noAutofit/>
          </a:bodyPr>
          <a:lstStyle/>
          <a:p>
            <a:pPr marL="0" indent="0" algn="just">
              <a:buNone/>
            </a:pPr>
            <a:r>
              <a:rPr lang="tr-TR" sz="2600" dirty="0"/>
              <a:t>Bir kaza (yaralanma, zarar görme olayı) beş temel nedenin arka arkaya dizilmesi sonucu meydana gelir. Bunlardan biri olmadıkça bir sonraki meydana gelmez ve dizi tamamlanmadıkça kaza ve yaralanma olmaz. Bu beş faktöre kaza zinciri denir. </a:t>
            </a:r>
          </a:p>
          <a:p>
            <a:pPr marL="0" indent="0" algn="just">
              <a:buNone/>
            </a:pPr>
            <a:r>
              <a:rPr lang="tr-TR" sz="2600" dirty="0"/>
              <a:t>Bu faktörler aşağıdaki gibi sıralanmıştır: </a:t>
            </a:r>
          </a:p>
          <a:p>
            <a:pPr algn="just"/>
            <a:r>
              <a:rPr lang="tr-TR" sz="2600" dirty="0" smtClean="0"/>
              <a:t> </a:t>
            </a:r>
            <a:r>
              <a:rPr lang="tr-TR" sz="2600" dirty="0"/>
              <a:t>İnsanın doğal yapısı (insanın doğa karşısındaki zayıflığı) </a:t>
            </a:r>
          </a:p>
          <a:p>
            <a:pPr algn="just"/>
            <a:r>
              <a:rPr lang="tr-TR" sz="2600" dirty="0" smtClean="0"/>
              <a:t> </a:t>
            </a:r>
            <a:r>
              <a:rPr lang="tr-TR" sz="2600" dirty="0"/>
              <a:t>Kişisel kusurlar </a:t>
            </a:r>
          </a:p>
          <a:p>
            <a:pPr algn="just"/>
            <a:r>
              <a:rPr lang="tr-TR" sz="2600" dirty="0" smtClean="0"/>
              <a:t> </a:t>
            </a:r>
            <a:r>
              <a:rPr lang="tr-TR" sz="2600" dirty="0"/>
              <a:t>Güvensiz hareket ve güvensiz şartlar </a:t>
            </a:r>
          </a:p>
          <a:p>
            <a:pPr algn="just"/>
            <a:r>
              <a:rPr lang="tr-TR" sz="2600" dirty="0" smtClean="0"/>
              <a:t> </a:t>
            </a:r>
            <a:r>
              <a:rPr lang="tr-TR" sz="2600" dirty="0"/>
              <a:t>Kaza olayı </a:t>
            </a:r>
          </a:p>
          <a:p>
            <a:pPr algn="just"/>
            <a:r>
              <a:rPr lang="tr-TR" sz="2600" dirty="0" smtClean="0"/>
              <a:t> </a:t>
            </a:r>
            <a:r>
              <a:rPr lang="tr-TR" sz="2600" dirty="0"/>
              <a:t>Yaralanma (zarar veya hasar) </a:t>
            </a:r>
          </a:p>
          <a:p>
            <a:pPr algn="just"/>
            <a:endParaRPr lang="tr-TR" sz="2600" dirty="0"/>
          </a:p>
        </p:txBody>
      </p:sp>
      <p:sp>
        <p:nvSpPr>
          <p:cNvPr id="4" name="Başlık 4"/>
          <p:cNvSpPr>
            <a:spLocks noGrp="1"/>
          </p:cNvSpPr>
          <p:nvPr>
            <p:ph type="title"/>
          </p:nvPr>
        </p:nvSpPr>
        <p:spPr>
          <a:xfrm>
            <a:off x="457200" y="-99392"/>
            <a:ext cx="8229600" cy="1143000"/>
          </a:xfrm>
        </p:spPr>
        <p:txBody>
          <a:bodyPr>
            <a:normAutofit/>
          </a:bodyPr>
          <a:lstStyle/>
          <a:p>
            <a:r>
              <a:rPr lang="es-ES" sz="3200" b="1" dirty="0"/>
              <a:t>KAZA VE YANGIN ÖNLEMLERİ</a:t>
            </a:r>
            <a:endParaRPr lang="tr-TR" sz="3200" b="1" dirty="0"/>
          </a:p>
        </p:txBody>
      </p:sp>
    </p:spTree>
    <p:extLst>
      <p:ext uri="{BB962C8B-B14F-4D97-AF65-F5344CB8AC3E}">
        <p14:creationId xmlns:p14="http://schemas.microsoft.com/office/powerpoint/2010/main" val="64127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sz="3600" b="1" dirty="0" smtClean="0"/>
              <a:t>İŞ </a:t>
            </a:r>
            <a:r>
              <a:rPr lang="tr-TR" sz="3600" b="1" dirty="0"/>
              <a:t>YERİ GÜVENLİĞİNİ TEHDİT EDEN UNSURLAR</a:t>
            </a:r>
          </a:p>
        </p:txBody>
      </p:sp>
      <p:sp>
        <p:nvSpPr>
          <p:cNvPr id="6" name="İçerik Yer Tutucusu 5"/>
          <p:cNvSpPr>
            <a:spLocks noGrp="1"/>
          </p:cNvSpPr>
          <p:nvPr>
            <p:ph idx="1"/>
          </p:nvPr>
        </p:nvSpPr>
        <p:spPr/>
        <p:txBody>
          <a:bodyPr/>
          <a:lstStyle/>
          <a:p>
            <a:pPr marL="0" indent="0" algn="just">
              <a:buNone/>
            </a:pPr>
            <a:r>
              <a:rPr lang="tr-TR" b="1" dirty="0"/>
              <a:t>İş Güvenliğinin </a:t>
            </a:r>
            <a:r>
              <a:rPr lang="tr-TR" b="1" dirty="0" smtClean="0"/>
              <a:t>Tanımı</a:t>
            </a:r>
          </a:p>
          <a:p>
            <a:pPr marL="0" indent="0" algn="just">
              <a:buNone/>
            </a:pPr>
            <a:endParaRPr lang="tr-TR" b="1" dirty="0" smtClean="0"/>
          </a:p>
          <a:p>
            <a:pPr marL="0" indent="0" algn="just">
              <a:buNone/>
            </a:pPr>
            <a:r>
              <a:rPr lang="tr-TR" dirty="0"/>
              <a:t>İşçilerin iş kazalarına uğramalarını önlemek amacıyla güvenli çalışma ortamını oluşturmak için alınması gereken önlemler dizisine iş güvenliği denir. </a:t>
            </a:r>
            <a:r>
              <a:rPr lang="tr-TR" b="1" dirty="0" smtClean="0"/>
              <a:t> </a:t>
            </a:r>
            <a:endParaRPr lang="tr-TR" dirty="0"/>
          </a:p>
        </p:txBody>
      </p:sp>
    </p:spTree>
    <p:extLst>
      <p:ext uri="{BB962C8B-B14F-4D97-AF65-F5344CB8AC3E}">
        <p14:creationId xmlns:p14="http://schemas.microsoft.com/office/powerpoint/2010/main" val="2650697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r>
              <a:rPr lang="es-ES" sz="3600" b="1" dirty="0"/>
              <a:t>KAZA VE YANGIN ÖNLEMLERİ</a:t>
            </a:r>
            <a:endParaRPr lang="tr-TR" sz="3600" b="1" dirty="0"/>
          </a:p>
        </p:txBody>
      </p:sp>
      <p:pic>
        <p:nvPicPr>
          <p:cNvPr id="15362"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077" y="1900024"/>
            <a:ext cx="5506219" cy="305795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730077" y="5219908"/>
            <a:ext cx="5506219" cy="369332"/>
          </a:xfrm>
          <a:prstGeom prst="rect">
            <a:avLst/>
          </a:prstGeom>
        </p:spPr>
        <p:txBody>
          <a:bodyPr wrap="square">
            <a:spAutoFit/>
          </a:bodyPr>
          <a:lstStyle/>
          <a:p>
            <a:r>
              <a:rPr lang="tr-TR" b="1" dirty="0"/>
              <a:t>2007-2012 yıllarına göre sürekli iş göremezlik sayısı </a:t>
            </a:r>
            <a:endParaRPr lang="tr-TR" dirty="0"/>
          </a:p>
        </p:txBody>
      </p:sp>
    </p:spTree>
    <p:extLst>
      <p:ext uri="{BB962C8B-B14F-4D97-AF65-F5344CB8AC3E}">
        <p14:creationId xmlns:p14="http://schemas.microsoft.com/office/powerpoint/2010/main" val="2522219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İş Kazasını Meydana Getiren Nedenler </a:t>
            </a:r>
            <a:endParaRPr lang="tr-TR" dirty="0"/>
          </a:p>
        </p:txBody>
      </p:sp>
      <p:sp>
        <p:nvSpPr>
          <p:cNvPr id="4" name="Başlık 4"/>
          <p:cNvSpPr>
            <a:spLocks noGrp="1"/>
          </p:cNvSpPr>
          <p:nvPr>
            <p:ph type="title"/>
          </p:nvPr>
        </p:nvSpPr>
        <p:spPr/>
        <p:txBody>
          <a:bodyPr>
            <a:normAutofit/>
          </a:bodyPr>
          <a:lstStyle/>
          <a:p>
            <a:r>
              <a:rPr lang="es-ES" sz="3600" b="1" dirty="0"/>
              <a:t>KAZA VE YANGIN ÖNLEMLERİ</a:t>
            </a:r>
            <a:endParaRPr lang="tr-TR" sz="3600"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2348880"/>
            <a:ext cx="63627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171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286" y="1980998"/>
            <a:ext cx="4677428" cy="289600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475656" y="5157192"/>
            <a:ext cx="5904656" cy="369332"/>
          </a:xfrm>
          <a:prstGeom prst="rect">
            <a:avLst/>
          </a:prstGeom>
        </p:spPr>
        <p:txBody>
          <a:bodyPr wrap="square">
            <a:spAutoFit/>
          </a:bodyPr>
          <a:lstStyle/>
          <a:p>
            <a:r>
              <a:rPr lang="tr-TR" b="1" dirty="0"/>
              <a:t>İş kazaları sıralamasında dünyadaki yerimiz (Kaynak: Türk-iş) </a:t>
            </a:r>
            <a:endParaRPr lang="tr-TR" dirty="0"/>
          </a:p>
        </p:txBody>
      </p:sp>
      <p:sp>
        <p:nvSpPr>
          <p:cNvPr id="6" name="Başlık 4"/>
          <p:cNvSpPr>
            <a:spLocks noGrp="1"/>
          </p:cNvSpPr>
          <p:nvPr>
            <p:ph type="title"/>
          </p:nvPr>
        </p:nvSpPr>
        <p:spPr/>
        <p:txBody>
          <a:bodyPr>
            <a:normAutofit/>
          </a:bodyPr>
          <a:lstStyle/>
          <a:p>
            <a:r>
              <a:rPr lang="es-ES" sz="3600" b="1" dirty="0"/>
              <a:t>KAZA VE YANGIN ÖNLEMLERİ</a:t>
            </a:r>
            <a:endParaRPr lang="tr-TR" sz="3600" b="1" dirty="0"/>
          </a:p>
        </p:txBody>
      </p:sp>
    </p:spTree>
    <p:extLst>
      <p:ext uri="{BB962C8B-B14F-4D97-AF65-F5344CB8AC3E}">
        <p14:creationId xmlns:p14="http://schemas.microsoft.com/office/powerpoint/2010/main" val="1111441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normAutofit/>
          </a:bodyPr>
          <a:lstStyle/>
          <a:p>
            <a:pPr marL="0" indent="0" algn="just">
              <a:buNone/>
            </a:pPr>
            <a:r>
              <a:rPr lang="tr-TR" b="1" i="1" dirty="0"/>
              <a:t>Çeşitli Meslek Alanlarındaki Tipik İş Kazaları </a:t>
            </a:r>
            <a:endParaRPr lang="tr-TR" b="1" i="1" dirty="0" smtClean="0"/>
          </a:p>
          <a:p>
            <a:pPr algn="just"/>
            <a:r>
              <a:rPr lang="tr-TR" dirty="0" smtClean="0"/>
              <a:t>Elektrik-Elektronik </a:t>
            </a:r>
            <a:r>
              <a:rPr lang="tr-TR" dirty="0"/>
              <a:t>Meslekler </a:t>
            </a:r>
          </a:p>
          <a:p>
            <a:pPr algn="just"/>
            <a:r>
              <a:rPr lang="tr-TR" dirty="0" smtClean="0"/>
              <a:t>Mekanik </a:t>
            </a:r>
            <a:r>
              <a:rPr lang="tr-TR" dirty="0"/>
              <a:t>Meslek Grupları </a:t>
            </a:r>
          </a:p>
          <a:p>
            <a:pPr algn="just"/>
            <a:r>
              <a:rPr lang="es-ES" dirty="0" smtClean="0"/>
              <a:t>Kimya </a:t>
            </a:r>
            <a:r>
              <a:rPr lang="es-ES" dirty="0"/>
              <a:t>ve Diğer Meslek Grupları </a:t>
            </a:r>
          </a:p>
          <a:p>
            <a:pPr algn="just"/>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44824"/>
            <a:ext cx="3187254"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4"/>
          <p:cNvSpPr>
            <a:spLocks noGrp="1"/>
          </p:cNvSpPr>
          <p:nvPr>
            <p:ph type="title"/>
          </p:nvPr>
        </p:nvSpPr>
        <p:spPr/>
        <p:txBody>
          <a:bodyPr>
            <a:normAutofit/>
          </a:bodyPr>
          <a:lstStyle/>
          <a:p>
            <a:r>
              <a:rPr lang="es-ES" sz="3600" b="1" dirty="0"/>
              <a:t>KAZA VE YANGIN ÖNLEMLERİ</a:t>
            </a:r>
            <a:endParaRPr lang="tr-TR" sz="3600" b="1" dirty="0"/>
          </a:p>
        </p:txBody>
      </p:sp>
    </p:spTree>
    <p:extLst>
      <p:ext uri="{BB962C8B-B14F-4D97-AF65-F5344CB8AC3E}">
        <p14:creationId xmlns:p14="http://schemas.microsoft.com/office/powerpoint/2010/main" val="864127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Autofit/>
          </a:bodyPr>
          <a:lstStyle/>
          <a:p>
            <a:r>
              <a:rPr lang="tr-TR" sz="3200" b="1" dirty="0"/>
              <a:t>Çeşitli Meslek Alanlarındaki Tipik İş Kazaları </a:t>
            </a:r>
            <a:endParaRPr lang="tr-TR" sz="32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16" y="1484784"/>
            <a:ext cx="73152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041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b="1" dirty="0"/>
              <a:t>Yanma / Yangın Nedir</a:t>
            </a:r>
            <a:r>
              <a:rPr lang="tr-TR" sz="2800" b="1" dirty="0" smtClean="0"/>
              <a:t>?</a:t>
            </a:r>
          </a:p>
          <a:p>
            <a:pPr marL="0" indent="0" algn="just">
              <a:buNone/>
            </a:pPr>
            <a:r>
              <a:rPr lang="tr-TR" sz="2800" dirty="0"/>
              <a:t>Yanma, maddenin ısı ve oksijenle birleşmesi sonucu oluşan kimyasal bir olaydır. Yanma olayının oluşabilmesi için madde, ısı ve oksijenin (hava) bir arada olması gerekir. </a:t>
            </a:r>
            <a:r>
              <a:rPr lang="tr-TR" sz="2800" b="1" dirty="0" smtClean="0"/>
              <a:t> </a:t>
            </a:r>
            <a:endParaRPr lang="tr-TR" sz="2800" dirty="0"/>
          </a:p>
        </p:txBody>
      </p:sp>
      <p:sp>
        <p:nvSpPr>
          <p:cNvPr id="4" name="Başlık 4"/>
          <p:cNvSpPr>
            <a:spLocks noGrp="1"/>
          </p:cNvSpPr>
          <p:nvPr>
            <p:ph type="title"/>
          </p:nvPr>
        </p:nvSpPr>
        <p:spPr/>
        <p:txBody>
          <a:bodyPr>
            <a:normAutofit/>
          </a:bodyPr>
          <a:lstStyle/>
          <a:p>
            <a:r>
              <a:rPr lang="es-ES" sz="3600" b="1" dirty="0"/>
              <a:t>KAZA VE YANGIN ÖNLEMLERİ</a:t>
            </a:r>
            <a:endParaRPr lang="tr-TR" sz="3600" b="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163" y="4725144"/>
            <a:ext cx="24479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848844"/>
            <a:ext cx="19145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28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endParaRPr lang="tr-TR" sz="2800" dirty="0"/>
          </a:p>
          <a:p>
            <a:pPr algn="just"/>
            <a:r>
              <a:rPr lang="tr-TR" sz="2800" b="1" dirty="0"/>
              <a:t>Korunma önlemlerinin alınmaması </a:t>
            </a:r>
            <a:endParaRPr lang="tr-TR" sz="2800" dirty="0"/>
          </a:p>
          <a:p>
            <a:pPr algn="just"/>
            <a:r>
              <a:rPr lang="tr-TR" sz="2800" b="1" dirty="0" smtClean="0"/>
              <a:t>Bilgisizlik </a:t>
            </a:r>
            <a:endParaRPr lang="tr-TR" sz="2800" dirty="0"/>
          </a:p>
          <a:p>
            <a:pPr algn="just"/>
            <a:r>
              <a:rPr lang="tr-TR" sz="2800" b="1" dirty="0" smtClean="0"/>
              <a:t>İhmal:</a:t>
            </a:r>
          </a:p>
          <a:p>
            <a:pPr algn="just"/>
            <a:r>
              <a:rPr lang="tr-TR" sz="2800" b="1" dirty="0" smtClean="0"/>
              <a:t>Kazalar </a:t>
            </a:r>
            <a:endParaRPr lang="tr-TR" sz="2800" dirty="0"/>
          </a:p>
          <a:p>
            <a:pPr algn="just"/>
            <a:r>
              <a:rPr lang="tr-TR" sz="2800" b="1" dirty="0" smtClean="0"/>
              <a:t>Sabotaj </a:t>
            </a:r>
            <a:endParaRPr lang="tr-TR" sz="2800" dirty="0"/>
          </a:p>
          <a:p>
            <a:pPr algn="just"/>
            <a:r>
              <a:rPr lang="tr-TR" sz="2800" b="1" dirty="0" smtClean="0"/>
              <a:t>Sıçrama </a:t>
            </a:r>
            <a:endParaRPr lang="tr-TR" sz="2800" dirty="0"/>
          </a:p>
          <a:p>
            <a:pPr algn="just"/>
            <a:r>
              <a:rPr lang="tr-TR" sz="2800" b="1" dirty="0" smtClean="0"/>
              <a:t>Doğa </a:t>
            </a:r>
            <a:r>
              <a:rPr lang="tr-TR" sz="2800" b="1" dirty="0"/>
              <a:t>olayları </a:t>
            </a:r>
            <a:endParaRPr lang="tr-TR" sz="2800" dirty="0"/>
          </a:p>
          <a:p>
            <a:pPr algn="just"/>
            <a:endParaRPr lang="tr-TR" sz="2800" dirty="0"/>
          </a:p>
          <a:p>
            <a:pPr marL="0" indent="0" algn="just">
              <a:buNone/>
            </a:pPr>
            <a:r>
              <a:rPr lang="tr-TR" sz="2800" b="1" dirty="0" smtClean="0"/>
              <a:t> </a:t>
            </a:r>
            <a:endParaRPr lang="tr-TR" sz="2800" dirty="0"/>
          </a:p>
        </p:txBody>
      </p:sp>
      <p:sp>
        <p:nvSpPr>
          <p:cNvPr id="4" name="Başlık 4"/>
          <p:cNvSpPr>
            <a:spLocks noGrp="1"/>
          </p:cNvSpPr>
          <p:nvPr>
            <p:ph type="title"/>
          </p:nvPr>
        </p:nvSpPr>
        <p:spPr/>
        <p:txBody>
          <a:bodyPr>
            <a:noAutofit/>
          </a:bodyPr>
          <a:lstStyle/>
          <a:p>
            <a:r>
              <a:rPr lang="tr-TR" sz="3200" b="1" dirty="0" smtClean="0"/>
              <a:t/>
            </a:r>
            <a:br>
              <a:rPr lang="tr-TR" sz="3200" b="1" dirty="0" smtClean="0"/>
            </a:br>
            <a:r>
              <a:rPr lang="es-ES" sz="3200" b="1" dirty="0" smtClean="0"/>
              <a:t>KAZA </a:t>
            </a:r>
            <a:r>
              <a:rPr lang="es-ES" sz="3200" b="1" dirty="0"/>
              <a:t>VE YANGIN </a:t>
            </a:r>
            <a:r>
              <a:rPr lang="es-ES" sz="3200" b="1" dirty="0" smtClean="0"/>
              <a:t>ÖNLEMLERİ</a:t>
            </a:r>
            <a:r>
              <a:rPr lang="tr-TR" sz="3200" b="1" dirty="0" smtClean="0"/>
              <a:t> / </a:t>
            </a:r>
            <a:r>
              <a:rPr lang="tr-TR" sz="3200" b="1" dirty="0"/>
              <a:t>Yangının Nedenleri</a:t>
            </a:r>
            <a:br>
              <a:rPr lang="tr-TR" sz="3200" b="1" dirty="0"/>
            </a:br>
            <a:endParaRPr lang="tr-TR" sz="3200" b="1" dirty="0"/>
          </a:p>
        </p:txBody>
      </p:sp>
    </p:spTree>
    <p:extLst>
      <p:ext uri="{BB962C8B-B14F-4D97-AF65-F5344CB8AC3E}">
        <p14:creationId xmlns:p14="http://schemas.microsoft.com/office/powerpoint/2010/main" val="3341008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s-ES" sz="3200" b="1" dirty="0"/>
              <a:t>KAZA VE YANGIN ÖNLEMLERİ</a:t>
            </a:r>
            <a:r>
              <a:rPr lang="tr-TR" sz="3200" b="1" dirty="0"/>
              <a:t> </a:t>
            </a:r>
            <a:r>
              <a:rPr lang="tr-TR" sz="3200" b="1" dirty="0" smtClean="0"/>
              <a:t>/</a:t>
            </a:r>
            <a:r>
              <a:rPr lang="tr-TR" sz="3200" b="1" dirty="0"/>
              <a:t> Yangın Söndürmede Kullanılan Yöntemler </a:t>
            </a:r>
          </a:p>
        </p:txBody>
      </p:sp>
      <p:sp>
        <p:nvSpPr>
          <p:cNvPr id="3" name="İçerik Yer Tutucusu 2"/>
          <p:cNvSpPr>
            <a:spLocks noGrp="1"/>
          </p:cNvSpPr>
          <p:nvPr>
            <p:ph idx="1"/>
          </p:nvPr>
        </p:nvSpPr>
        <p:spPr/>
        <p:txBody>
          <a:bodyPr>
            <a:noAutofit/>
          </a:bodyPr>
          <a:lstStyle/>
          <a:p>
            <a:pPr algn="just">
              <a:buFont typeface="Wingdings" pitchFamily="2" charset="2"/>
              <a:buChar char="Ø"/>
            </a:pPr>
            <a:r>
              <a:rPr lang="tr-TR" sz="2800" b="1" dirty="0"/>
              <a:t>Soğutarak </a:t>
            </a:r>
            <a:r>
              <a:rPr lang="tr-TR" sz="2800" b="1" dirty="0" smtClean="0"/>
              <a:t>Söndürme</a:t>
            </a:r>
          </a:p>
          <a:p>
            <a:pPr algn="just"/>
            <a:r>
              <a:rPr lang="tr-TR" sz="2800" dirty="0" smtClean="0"/>
              <a:t>Su </a:t>
            </a:r>
            <a:r>
              <a:rPr lang="tr-TR" sz="2800" dirty="0"/>
              <a:t>ile soğutma </a:t>
            </a:r>
          </a:p>
          <a:p>
            <a:pPr algn="just"/>
            <a:r>
              <a:rPr lang="tr-TR" sz="2800" dirty="0" smtClean="0"/>
              <a:t>Yanıcı </a:t>
            </a:r>
            <a:r>
              <a:rPr lang="tr-TR" sz="2800" dirty="0"/>
              <a:t>maddeyi dağıtma </a:t>
            </a:r>
          </a:p>
          <a:p>
            <a:pPr algn="just"/>
            <a:r>
              <a:rPr lang="tr-TR" sz="2800" dirty="0" smtClean="0"/>
              <a:t>Kuvvetli </a:t>
            </a:r>
            <a:r>
              <a:rPr lang="tr-TR" sz="2800" dirty="0"/>
              <a:t>üfleme </a:t>
            </a:r>
          </a:p>
          <a:p>
            <a:pPr algn="just">
              <a:buFont typeface="Wingdings" pitchFamily="2" charset="2"/>
              <a:buChar char="Ø"/>
            </a:pPr>
            <a:r>
              <a:rPr lang="tr-TR" sz="2800" b="1" dirty="0" smtClean="0"/>
              <a:t>Havayı Kesme</a:t>
            </a:r>
            <a:endParaRPr lang="tr-TR" sz="2800" b="1" dirty="0"/>
          </a:p>
          <a:p>
            <a:pPr algn="just"/>
            <a:r>
              <a:rPr lang="tr-TR" sz="2800" dirty="0" smtClean="0"/>
              <a:t>Örtme </a:t>
            </a:r>
            <a:endParaRPr lang="tr-TR" sz="2800" dirty="0"/>
          </a:p>
          <a:p>
            <a:pPr algn="just"/>
            <a:r>
              <a:rPr lang="tr-TR" sz="2800" dirty="0" smtClean="0"/>
              <a:t>Boğma </a:t>
            </a:r>
            <a:endParaRPr lang="tr-TR" sz="2800" dirty="0"/>
          </a:p>
          <a:p>
            <a:pPr algn="just"/>
            <a:r>
              <a:rPr lang="tr-TR" sz="2800" dirty="0" smtClean="0"/>
              <a:t>Yanıcı </a:t>
            </a:r>
            <a:r>
              <a:rPr lang="tr-TR" sz="2800" dirty="0"/>
              <a:t>maddenin ortadan kalkması </a:t>
            </a:r>
          </a:p>
          <a:p>
            <a:pPr marL="0" indent="0" algn="just">
              <a:buNone/>
            </a:pPr>
            <a:endParaRPr lang="tr-TR" sz="2800" dirty="0"/>
          </a:p>
        </p:txBody>
      </p:sp>
    </p:spTree>
    <p:extLst>
      <p:ext uri="{BB962C8B-B14F-4D97-AF65-F5344CB8AC3E}">
        <p14:creationId xmlns:p14="http://schemas.microsoft.com/office/powerpoint/2010/main" val="2734779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s-ES" sz="3200" b="1" dirty="0"/>
              <a:t>KAZA VE YANGIN </a:t>
            </a:r>
            <a:r>
              <a:rPr lang="es-ES" sz="3200" b="1" dirty="0" smtClean="0"/>
              <a:t>ÖNLEMLERİ</a:t>
            </a:r>
            <a:endParaRPr lang="tr-TR" sz="3200" b="1"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smtClean="0"/>
              <a:t> </a:t>
            </a:r>
            <a:r>
              <a:rPr lang="tr-TR" sz="2800" b="1" dirty="0"/>
              <a:t>Söndürücü Maddeler</a:t>
            </a:r>
            <a:endParaRPr lang="tr-TR" sz="2800" dirty="0"/>
          </a:p>
          <a:p>
            <a:pPr algn="just"/>
            <a:r>
              <a:rPr lang="tr-TR" sz="2800" dirty="0"/>
              <a:t>Su </a:t>
            </a:r>
          </a:p>
          <a:p>
            <a:pPr algn="just"/>
            <a:r>
              <a:rPr lang="tr-TR" sz="2800" dirty="0" smtClean="0"/>
              <a:t>Kum </a:t>
            </a:r>
            <a:endParaRPr lang="tr-TR" sz="2800" dirty="0"/>
          </a:p>
          <a:p>
            <a:pPr algn="just"/>
            <a:r>
              <a:rPr lang="tr-TR" sz="2800" dirty="0" smtClean="0"/>
              <a:t>Karbondioksit </a:t>
            </a:r>
            <a:r>
              <a:rPr lang="tr-TR" sz="2800" dirty="0"/>
              <a:t>gazı (CO2): </a:t>
            </a:r>
          </a:p>
          <a:p>
            <a:pPr algn="just"/>
            <a:r>
              <a:rPr lang="tr-TR" sz="2800" dirty="0" smtClean="0"/>
              <a:t>Kuru </a:t>
            </a:r>
            <a:r>
              <a:rPr lang="tr-TR" sz="2800" dirty="0"/>
              <a:t>kimyevi toz </a:t>
            </a:r>
          </a:p>
          <a:p>
            <a:pPr algn="just"/>
            <a:r>
              <a:rPr lang="tr-TR" sz="2800" dirty="0" smtClean="0"/>
              <a:t>Köpük </a:t>
            </a:r>
            <a:endParaRPr lang="tr-TR" sz="2800" dirty="0"/>
          </a:p>
          <a:p>
            <a:pPr marL="0" indent="0" algn="just">
              <a:buNone/>
            </a:pPr>
            <a:endParaRPr lang="tr-TR" sz="2800" dirty="0"/>
          </a:p>
        </p:txBody>
      </p:sp>
    </p:spTree>
    <p:extLst>
      <p:ext uri="{BB962C8B-B14F-4D97-AF65-F5344CB8AC3E}">
        <p14:creationId xmlns:p14="http://schemas.microsoft.com/office/powerpoint/2010/main" val="3335139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a:t>Yangın </a:t>
            </a:r>
            <a:r>
              <a:rPr lang="tr-TR" sz="2800" b="1" dirty="0" smtClean="0"/>
              <a:t>Önlemleri</a:t>
            </a:r>
          </a:p>
          <a:p>
            <a:pPr marL="0" indent="0" algn="just">
              <a:buNone/>
            </a:pPr>
            <a:endParaRPr lang="tr-TR" sz="2800" b="1" dirty="0"/>
          </a:p>
          <a:p>
            <a:pPr algn="just"/>
            <a:r>
              <a:rPr lang="tr-TR" sz="2800" dirty="0"/>
              <a:t>Yapısal Bakımdan Yangından Korunma </a:t>
            </a:r>
            <a:endParaRPr lang="tr-TR" sz="2800" dirty="0" smtClean="0"/>
          </a:p>
          <a:p>
            <a:pPr algn="just"/>
            <a:r>
              <a:rPr lang="tr-TR" sz="2800" dirty="0"/>
              <a:t>Organizasyon Bakımından Yangından Korunma </a:t>
            </a:r>
            <a:endParaRPr lang="tr-TR" sz="2800" dirty="0" smtClean="0"/>
          </a:p>
          <a:p>
            <a:pPr algn="just"/>
            <a:r>
              <a:rPr lang="tr-TR" sz="2800" dirty="0"/>
              <a:t>Ev ve İş Yerlerinde Alınacak Önlemler </a:t>
            </a:r>
          </a:p>
        </p:txBody>
      </p:sp>
      <p:sp>
        <p:nvSpPr>
          <p:cNvPr id="4" name="Başlık 1"/>
          <p:cNvSpPr>
            <a:spLocks noGrp="1"/>
          </p:cNvSpPr>
          <p:nvPr>
            <p:ph type="title"/>
          </p:nvPr>
        </p:nvSpPr>
        <p:spPr/>
        <p:txBody>
          <a:bodyPr>
            <a:noAutofit/>
          </a:bodyPr>
          <a:lstStyle/>
          <a:p>
            <a:r>
              <a:rPr lang="es-ES" sz="3200" b="1" dirty="0"/>
              <a:t>KAZA VE YANGIN </a:t>
            </a:r>
            <a:r>
              <a:rPr lang="es-ES" sz="3200" b="1" dirty="0" smtClean="0"/>
              <a:t>ÖNLEMLERİ</a:t>
            </a:r>
            <a:endParaRPr lang="tr-TR" sz="3200" b="1" dirty="0"/>
          </a:p>
        </p:txBody>
      </p:sp>
    </p:spTree>
    <p:extLst>
      <p:ext uri="{BB962C8B-B14F-4D97-AF65-F5344CB8AC3E}">
        <p14:creationId xmlns:p14="http://schemas.microsoft.com/office/powerpoint/2010/main" val="3690244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İŞ </a:t>
            </a:r>
            <a:r>
              <a:rPr lang="tr-TR" sz="3200" b="1" dirty="0"/>
              <a:t>YERİ GÜVENLİĞİNİ TEHDİT EDEN UNSURLAR</a:t>
            </a:r>
          </a:p>
        </p:txBody>
      </p:sp>
      <p:sp>
        <p:nvSpPr>
          <p:cNvPr id="3" name="İçerik Yer Tutucusu 2"/>
          <p:cNvSpPr>
            <a:spLocks noGrp="1"/>
          </p:cNvSpPr>
          <p:nvPr>
            <p:ph idx="1"/>
          </p:nvPr>
        </p:nvSpPr>
        <p:spPr/>
        <p:txBody>
          <a:bodyPr>
            <a:normAutofit/>
          </a:bodyPr>
          <a:lstStyle/>
          <a:p>
            <a:pPr marL="0" indent="0" algn="just">
              <a:buNone/>
            </a:pPr>
            <a:r>
              <a:rPr lang="tr-TR" sz="2800" b="1" dirty="0"/>
              <a:t>İş Güvenliğinin </a:t>
            </a:r>
            <a:r>
              <a:rPr lang="tr-TR" sz="2800" b="1" dirty="0" smtClean="0"/>
              <a:t>Önemi</a:t>
            </a:r>
          </a:p>
          <a:p>
            <a:pPr marL="0" indent="0" algn="just">
              <a:buNone/>
            </a:pPr>
            <a:r>
              <a:rPr lang="tr-TR" sz="2800" dirty="0"/>
              <a:t>Dünyadaki ve ülkemizdeki sanayileşmeye, teknolojik gelişmelere paralel olarak özellikle iş yerlerinde çalışan kişilerin güvenliği ile ilgili birtakım sorunlar ortaya çıkmıştır. Bazı tedbirleri önceden alarak iş yerlerini güvenli hâle getirmek gerekmektedir.</a:t>
            </a:r>
          </a:p>
        </p:txBody>
      </p:sp>
    </p:spTree>
    <p:extLst>
      <p:ext uri="{BB962C8B-B14F-4D97-AF65-F5344CB8AC3E}">
        <p14:creationId xmlns:p14="http://schemas.microsoft.com/office/powerpoint/2010/main" val="1337404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881887" cy="477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p:txBody>
          <a:bodyPr>
            <a:noAutofit/>
          </a:bodyPr>
          <a:lstStyle/>
          <a:p>
            <a:r>
              <a:rPr lang="es-ES" sz="3200" b="1" dirty="0"/>
              <a:t>KAZA VE YANGIN </a:t>
            </a:r>
            <a:r>
              <a:rPr lang="es-ES" sz="3200" b="1" dirty="0" smtClean="0"/>
              <a:t>ÖNLEMLERİ</a:t>
            </a:r>
            <a:endParaRPr lang="tr-TR" sz="3200" b="1" dirty="0"/>
          </a:p>
        </p:txBody>
      </p:sp>
    </p:spTree>
    <p:extLst>
      <p:ext uri="{BB962C8B-B14F-4D97-AF65-F5344CB8AC3E}">
        <p14:creationId xmlns:p14="http://schemas.microsoft.com/office/powerpoint/2010/main" val="1526502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t>4. İŞ KAZALARINDA UYGULANACAK HUKUKİ İŞLEMLER </a:t>
            </a:r>
          </a:p>
        </p:txBody>
      </p:sp>
    </p:spTree>
    <p:extLst>
      <p:ext uri="{BB962C8B-B14F-4D97-AF65-F5344CB8AC3E}">
        <p14:creationId xmlns:p14="http://schemas.microsoft.com/office/powerpoint/2010/main" val="2447000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3200" b="1" dirty="0" smtClean="0"/>
              <a:t> </a:t>
            </a:r>
            <a:r>
              <a:rPr lang="tr-TR" sz="3200" b="1" dirty="0"/>
              <a:t>İŞ KAZALARINDA UYGULANACAK HUKUKİ İŞLEMLER </a:t>
            </a:r>
            <a:endParaRPr lang="tr-TR" sz="3200" dirty="0"/>
          </a:p>
        </p:txBody>
      </p:sp>
      <p:sp>
        <p:nvSpPr>
          <p:cNvPr id="5" name="İçerik Yer Tutucusu 4"/>
          <p:cNvSpPr>
            <a:spLocks noGrp="1"/>
          </p:cNvSpPr>
          <p:nvPr>
            <p:ph idx="1"/>
          </p:nvPr>
        </p:nvSpPr>
        <p:spPr/>
        <p:txBody>
          <a:bodyPr>
            <a:normAutofit/>
          </a:bodyPr>
          <a:lstStyle/>
          <a:p>
            <a:pPr marL="0" indent="0" algn="just">
              <a:buNone/>
            </a:pPr>
            <a:endParaRPr lang="tr-TR" sz="2800" dirty="0" smtClean="0"/>
          </a:p>
          <a:p>
            <a:pPr marL="0" indent="0" algn="just">
              <a:buNone/>
            </a:pPr>
            <a:r>
              <a:rPr lang="tr-TR" sz="2800" dirty="0" smtClean="0"/>
              <a:t>İşçinin </a:t>
            </a:r>
            <a:r>
              <a:rPr lang="tr-TR" sz="2800" dirty="0"/>
              <a:t>korunması ihtiyacı ve amacı iş hukukunu doğurmuştur. İş hukuku ile iktisadi düzen karşılıklı etkileşim içindedir </a:t>
            </a:r>
          </a:p>
        </p:txBody>
      </p:sp>
    </p:spTree>
    <p:extLst>
      <p:ext uri="{BB962C8B-B14F-4D97-AF65-F5344CB8AC3E}">
        <p14:creationId xmlns:p14="http://schemas.microsoft.com/office/powerpoint/2010/main" val="1983168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 İŞ KAZALARINDA UYGULANACAK HUKUKİ İŞLEMLER </a:t>
            </a:r>
            <a:endParaRPr lang="tr-TR" sz="3200" dirty="0"/>
          </a:p>
        </p:txBody>
      </p:sp>
      <p:sp>
        <p:nvSpPr>
          <p:cNvPr id="3" name="İçerik Yer Tutucusu 2"/>
          <p:cNvSpPr>
            <a:spLocks noGrp="1"/>
          </p:cNvSpPr>
          <p:nvPr>
            <p:ph idx="1"/>
          </p:nvPr>
        </p:nvSpPr>
        <p:spPr/>
        <p:txBody>
          <a:bodyPr/>
          <a:lstStyle/>
          <a:p>
            <a:pPr>
              <a:buFont typeface="Wingdings" pitchFamily="2" charset="2"/>
              <a:buChar char="Ø"/>
            </a:pPr>
            <a:r>
              <a:rPr lang="tr-TR" b="1" dirty="0" smtClean="0"/>
              <a:t> İş </a:t>
            </a:r>
            <a:r>
              <a:rPr lang="tr-TR" b="1" dirty="0"/>
              <a:t>Hukuku’nun Temel Kavramları </a:t>
            </a:r>
            <a:endParaRPr lang="tr-TR" b="1" dirty="0" smtClean="0"/>
          </a:p>
          <a:p>
            <a:pPr marL="0" indent="0">
              <a:buNone/>
            </a:pPr>
            <a:endParaRPr lang="tr-TR" sz="2800" b="1" dirty="0" smtClean="0"/>
          </a:p>
          <a:p>
            <a:pPr>
              <a:buFont typeface="Wingdings" pitchFamily="2" charset="2"/>
              <a:buChar char="§"/>
            </a:pPr>
            <a:r>
              <a:rPr lang="tr-TR" sz="2800" dirty="0"/>
              <a:t>İşçi </a:t>
            </a:r>
            <a:endParaRPr lang="tr-TR" sz="2800" dirty="0" smtClean="0"/>
          </a:p>
          <a:p>
            <a:pPr>
              <a:buFont typeface="Wingdings" pitchFamily="2" charset="2"/>
              <a:buChar char="§"/>
            </a:pPr>
            <a:r>
              <a:rPr lang="tr-TR" sz="2800" dirty="0"/>
              <a:t>İşveren </a:t>
            </a:r>
            <a:endParaRPr lang="tr-TR" sz="2800" dirty="0" smtClean="0"/>
          </a:p>
          <a:p>
            <a:pPr>
              <a:buFont typeface="Wingdings" pitchFamily="2" charset="2"/>
              <a:buChar char="§"/>
            </a:pPr>
            <a:r>
              <a:rPr lang="tr-TR" sz="2800" dirty="0"/>
              <a:t>İş</a:t>
            </a:r>
            <a:r>
              <a:rPr lang="tr-TR" dirty="0"/>
              <a:t> yeri </a:t>
            </a:r>
          </a:p>
        </p:txBody>
      </p:sp>
    </p:spTree>
    <p:extLst>
      <p:ext uri="{BB962C8B-B14F-4D97-AF65-F5344CB8AC3E}">
        <p14:creationId xmlns:p14="http://schemas.microsoft.com/office/powerpoint/2010/main" val="3640523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b="1" dirty="0"/>
              <a:t>İş Kazalarında Yapılacak Hukuki İşlemler </a:t>
            </a:r>
            <a:endParaRPr lang="tr-TR" sz="2800" dirty="0" smtClean="0"/>
          </a:p>
          <a:p>
            <a:pPr marL="0" indent="0" algn="just">
              <a:buNone/>
            </a:pPr>
            <a:r>
              <a:rPr lang="tr-TR" sz="2800" dirty="0" smtClean="0"/>
              <a:t>Meydana </a:t>
            </a:r>
            <a:r>
              <a:rPr lang="tr-TR" sz="2800" dirty="0"/>
              <a:t>gelen iş kazalarının sonuçlarına ilişkin hükümleri SSK Kanunu’nu kapsamaktadır. </a:t>
            </a:r>
          </a:p>
          <a:p>
            <a:pPr marL="0" indent="0" algn="just">
              <a:buNone/>
            </a:pPr>
            <a:r>
              <a:rPr lang="tr-TR" sz="2800" dirty="0"/>
              <a:t>İş kazası ve meslek hastalığı sonucunda kazaya uğrayan kişinin mağdur olmaması için maddi zararının karşılanması gerekir. Maddi yardım yapılabilmesi için iş kazasının geçici iş görmezlik, daimi iş görmezlik veya ölüm ile sonuçlanması gerekir. </a:t>
            </a:r>
          </a:p>
        </p:txBody>
      </p:sp>
      <p:sp>
        <p:nvSpPr>
          <p:cNvPr id="4" name="Başlık 3"/>
          <p:cNvSpPr>
            <a:spLocks noGrp="1"/>
          </p:cNvSpPr>
          <p:nvPr>
            <p:ph type="title"/>
          </p:nvPr>
        </p:nvSpPr>
        <p:spPr/>
        <p:txBody>
          <a:bodyPr>
            <a:noAutofit/>
          </a:bodyPr>
          <a:lstStyle/>
          <a:p>
            <a:r>
              <a:rPr lang="tr-TR" sz="3200" b="1" dirty="0" smtClean="0"/>
              <a:t> </a:t>
            </a:r>
            <a:r>
              <a:rPr lang="tr-TR" sz="3200" b="1" dirty="0"/>
              <a:t>İŞ KAZALARINDA UYGULANACAK HUKUKİ İŞLEMLER </a:t>
            </a:r>
            <a:endParaRPr lang="tr-TR" sz="3200" dirty="0"/>
          </a:p>
        </p:txBody>
      </p:sp>
    </p:spTree>
    <p:extLst>
      <p:ext uri="{BB962C8B-B14F-4D97-AF65-F5344CB8AC3E}">
        <p14:creationId xmlns:p14="http://schemas.microsoft.com/office/powerpoint/2010/main" val="3758196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itchFamily="2" charset="2"/>
              <a:buChar char="Ø"/>
            </a:pPr>
            <a:r>
              <a:rPr lang="tr-TR" sz="2800" b="1" dirty="0" smtClean="0"/>
              <a:t> İş </a:t>
            </a:r>
            <a:r>
              <a:rPr lang="tr-TR" sz="2800" b="1" dirty="0"/>
              <a:t>Kazalarında Yapılacak Hukuki İşlemler </a:t>
            </a:r>
            <a:endParaRPr lang="tr-TR" sz="2800" b="1" dirty="0" smtClean="0"/>
          </a:p>
          <a:p>
            <a:r>
              <a:rPr lang="tr-TR" sz="2800" dirty="0" smtClean="0"/>
              <a:t>İş </a:t>
            </a:r>
            <a:r>
              <a:rPr lang="tr-TR" sz="2800" dirty="0"/>
              <a:t>Kazasının İşverene Bildirilmesi </a:t>
            </a:r>
            <a:endParaRPr lang="tr-TR" sz="2800" dirty="0" smtClean="0"/>
          </a:p>
          <a:p>
            <a:r>
              <a:rPr lang="tr-TR" sz="2800" dirty="0"/>
              <a:t>İş Kazasının İşveren Tarafından Sosyal Güvenlik Kurumuna Bildirilmesi </a:t>
            </a:r>
            <a:endParaRPr lang="tr-TR" sz="2800" dirty="0" smtClean="0"/>
          </a:p>
          <a:p>
            <a:r>
              <a:rPr lang="tr-TR" sz="2800" dirty="0"/>
              <a:t>Kaza </a:t>
            </a:r>
            <a:r>
              <a:rPr lang="tr-TR" sz="2800" dirty="0" smtClean="0"/>
              <a:t>Raporları</a:t>
            </a:r>
            <a:endParaRPr lang="tr-TR" sz="2800" dirty="0"/>
          </a:p>
        </p:txBody>
      </p:sp>
      <p:sp>
        <p:nvSpPr>
          <p:cNvPr id="4" name="Başlık 3"/>
          <p:cNvSpPr>
            <a:spLocks noGrp="1"/>
          </p:cNvSpPr>
          <p:nvPr>
            <p:ph type="title"/>
          </p:nvPr>
        </p:nvSpPr>
        <p:spPr/>
        <p:txBody>
          <a:bodyPr>
            <a:noAutofit/>
          </a:bodyPr>
          <a:lstStyle/>
          <a:p>
            <a:r>
              <a:rPr lang="tr-TR" sz="3200" b="1" dirty="0" smtClean="0"/>
              <a:t> </a:t>
            </a:r>
            <a:r>
              <a:rPr lang="tr-TR" sz="3200" b="1" dirty="0"/>
              <a:t>İŞ KAZALARINDA UYGULANACAK HUKUKİ İŞLEMLER </a:t>
            </a:r>
            <a:endParaRPr lang="tr-TR" sz="3200" dirty="0"/>
          </a:p>
        </p:txBody>
      </p:sp>
    </p:spTree>
    <p:extLst>
      <p:ext uri="{BB962C8B-B14F-4D97-AF65-F5344CB8AC3E}">
        <p14:creationId xmlns:p14="http://schemas.microsoft.com/office/powerpoint/2010/main" val="9286037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6264695" cy="6408712"/>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3"/>
          <p:cNvSpPr>
            <a:spLocks noGrp="1"/>
          </p:cNvSpPr>
          <p:nvPr>
            <p:ph type="title"/>
          </p:nvPr>
        </p:nvSpPr>
        <p:spPr>
          <a:xfrm>
            <a:off x="755576" y="-27384"/>
            <a:ext cx="7704856" cy="418058"/>
          </a:xfrm>
        </p:spPr>
        <p:txBody>
          <a:bodyPr>
            <a:noAutofit/>
          </a:bodyPr>
          <a:lstStyle/>
          <a:p>
            <a:r>
              <a:rPr lang="tr-TR" sz="1800" b="1" dirty="0" smtClean="0"/>
              <a:t> </a:t>
            </a:r>
            <a:r>
              <a:rPr lang="tr-TR" sz="1800" b="1" dirty="0"/>
              <a:t>İŞ KAZALARINDA UYGULANACAK HUKUKİ İŞLEMLER </a:t>
            </a:r>
            <a:endParaRPr lang="tr-TR" sz="1800" dirty="0"/>
          </a:p>
        </p:txBody>
      </p:sp>
    </p:spTree>
    <p:extLst>
      <p:ext uri="{BB962C8B-B14F-4D97-AF65-F5344CB8AC3E}">
        <p14:creationId xmlns:p14="http://schemas.microsoft.com/office/powerpoint/2010/main" val="181201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4664"/>
            <a:ext cx="5544616" cy="6336704"/>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3"/>
          <p:cNvSpPr>
            <a:spLocks noGrp="1"/>
          </p:cNvSpPr>
          <p:nvPr>
            <p:ph type="title"/>
          </p:nvPr>
        </p:nvSpPr>
        <p:spPr>
          <a:xfrm>
            <a:off x="611560" y="44624"/>
            <a:ext cx="8075240" cy="418058"/>
          </a:xfrm>
        </p:spPr>
        <p:txBody>
          <a:bodyPr>
            <a:noAutofit/>
          </a:bodyPr>
          <a:lstStyle/>
          <a:p>
            <a:r>
              <a:rPr lang="tr-TR" sz="2000" b="1" dirty="0" smtClean="0"/>
              <a:t> </a:t>
            </a:r>
            <a:r>
              <a:rPr lang="tr-TR" sz="2000" b="1" dirty="0"/>
              <a:t>İŞ KAZALARINDA UYGULANACAK HUKUKİ İŞLEMLER </a:t>
            </a:r>
            <a:endParaRPr lang="tr-TR" sz="2000" dirty="0"/>
          </a:p>
        </p:txBody>
      </p:sp>
    </p:spTree>
    <p:extLst>
      <p:ext uri="{BB962C8B-B14F-4D97-AF65-F5344CB8AC3E}">
        <p14:creationId xmlns:p14="http://schemas.microsoft.com/office/powerpoint/2010/main" val="19086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lgn="just">
              <a:buNone/>
            </a:pPr>
            <a:r>
              <a:rPr lang="tr-TR" sz="2600" b="1" dirty="0"/>
              <a:t>İş Güvenliğinin </a:t>
            </a:r>
            <a:r>
              <a:rPr lang="tr-TR" sz="2600" b="1" dirty="0" smtClean="0"/>
              <a:t>Önemi</a:t>
            </a:r>
          </a:p>
          <a:p>
            <a:pPr algn="just"/>
            <a:r>
              <a:rPr lang="tr-TR" sz="2600" dirty="0" smtClean="0"/>
              <a:t>Çalışanlara </a:t>
            </a:r>
            <a:r>
              <a:rPr lang="tr-TR" sz="2600" dirty="0"/>
              <a:t>en yüksek sağlıklı ortam sunmak </a:t>
            </a:r>
          </a:p>
          <a:p>
            <a:pPr algn="just"/>
            <a:r>
              <a:rPr lang="tr-TR" sz="2600" dirty="0" smtClean="0"/>
              <a:t>Çalışma </a:t>
            </a:r>
            <a:r>
              <a:rPr lang="tr-TR" sz="2600" dirty="0"/>
              <a:t>koşullarının olumsuz etkilerinden onları korumak </a:t>
            </a:r>
          </a:p>
          <a:p>
            <a:pPr algn="just"/>
            <a:r>
              <a:rPr lang="tr-TR" sz="2600" dirty="0" smtClean="0"/>
              <a:t>İş </a:t>
            </a:r>
            <a:r>
              <a:rPr lang="tr-TR" sz="2600" dirty="0"/>
              <a:t>ve işçi arasında mümkün olan en iyi uyumu sağlamak </a:t>
            </a:r>
          </a:p>
          <a:p>
            <a:pPr algn="just"/>
            <a:r>
              <a:rPr lang="tr-TR" sz="2600" dirty="0" smtClean="0"/>
              <a:t>İş </a:t>
            </a:r>
            <a:r>
              <a:rPr lang="tr-TR" sz="2600" dirty="0"/>
              <a:t>yerlerindeki riskleri tamamen ortadan kaldırmak ya da zararları en aza indirebilmek </a:t>
            </a:r>
          </a:p>
          <a:p>
            <a:pPr algn="just"/>
            <a:r>
              <a:rPr lang="tr-TR" sz="2600" dirty="0" smtClean="0"/>
              <a:t>Oluşabilecek </a:t>
            </a:r>
            <a:r>
              <a:rPr lang="tr-TR" sz="2600" dirty="0"/>
              <a:t>maddi ve manevi zararları ortadan kaldırmak </a:t>
            </a:r>
          </a:p>
          <a:p>
            <a:pPr algn="just"/>
            <a:r>
              <a:rPr lang="tr-TR" sz="2600" dirty="0" smtClean="0"/>
              <a:t>Çalışma </a:t>
            </a:r>
            <a:r>
              <a:rPr lang="tr-TR" sz="2600" dirty="0"/>
              <a:t>verimini artırmak </a:t>
            </a:r>
          </a:p>
          <a:p>
            <a:pPr marL="0" indent="0" algn="just">
              <a:buNone/>
            </a:pPr>
            <a:r>
              <a:rPr lang="tr-TR" sz="2600" b="1" dirty="0" smtClean="0"/>
              <a:t> </a:t>
            </a:r>
            <a:endParaRPr lang="tr-TR" sz="2600" dirty="0"/>
          </a:p>
        </p:txBody>
      </p:sp>
      <p:sp>
        <p:nvSpPr>
          <p:cNvPr id="4" name="Başlık 1"/>
          <p:cNvSpPr>
            <a:spLocks noGrp="1"/>
          </p:cNvSpPr>
          <p:nvPr>
            <p:ph type="title"/>
          </p:nvPr>
        </p:nvSpPr>
        <p:spPr/>
        <p:txBody>
          <a:bodyPr>
            <a:normAutofit/>
          </a:bodyPr>
          <a:lstStyle/>
          <a:p>
            <a:r>
              <a:rPr lang="tr-TR" sz="3200" b="1" dirty="0" smtClean="0"/>
              <a:t>İŞ </a:t>
            </a:r>
            <a:r>
              <a:rPr lang="tr-TR" sz="3200" b="1" dirty="0"/>
              <a:t>YERİ GÜVENLİĞİNİ TEHDİT EDEN UNSURLAR</a:t>
            </a:r>
          </a:p>
        </p:txBody>
      </p:sp>
    </p:spTree>
    <p:extLst>
      <p:ext uri="{BB962C8B-B14F-4D97-AF65-F5344CB8AC3E}">
        <p14:creationId xmlns:p14="http://schemas.microsoft.com/office/powerpoint/2010/main" val="3475132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 </a:t>
            </a:r>
            <a:r>
              <a:rPr lang="tr-TR" sz="3200" b="1" dirty="0"/>
              <a:t>YERİ GÜVENLİĞİNİ TEHDİT EDEN UNSURLAR</a:t>
            </a:r>
          </a:p>
        </p:txBody>
      </p:sp>
      <p:sp>
        <p:nvSpPr>
          <p:cNvPr id="3" name="İçerik Yer Tutucusu 2"/>
          <p:cNvSpPr>
            <a:spLocks noGrp="1"/>
          </p:cNvSpPr>
          <p:nvPr>
            <p:ph idx="1"/>
          </p:nvPr>
        </p:nvSpPr>
        <p:spPr/>
        <p:txBody>
          <a:bodyPr>
            <a:normAutofit/>
          </a:bodyPr>
          <a:lstStyle/>
          <a:p>
            <a:pPr marL="0" indent="0" algn="just">
              <a:buNone/>
            </a:pPr>
            <a:r>
              <a:rPr lang="tr-TR" sz="2800" b="1" dirty="0"/>
              <a:t>İşçi </a:t>
            </a:r>
            <a:r>
              <a:rPr lang="tr-TR" sz="2800" b="1" dirty="0" smtClean="0"/>
              <a:t>Sağlığı</a:t>
            </a:r>
          </a:p>
          <a:p>
            <a:pPr marL="0" indent="0" algn="just">
              <a:buNone/>
            </a:pPr>
            <a:r>
              <a:rPr lang="tr-TR" sz="2800" dirty="0"/>
              <a:t>Bütün mesleklerde çalışanların sağlığını sosyal, ruhsal ve bedensel olarak en üst düzeyde tutmak, çalışma koşullarını ve üretim araçlarını sağlığa uygun hâle getirmek, çalışanları zararlı etkilerden koruyarak işin ve çalışanın birbirine uyumunu sağlamak üzere kurulmuş bir tıp dalıdır. </a:t>
            </a:r>
            <a:r>
              <a:rPr lang="tr-TR" sz="2800" b="1" dirty="0" smtClean="0"/>
              <a:t> </a:t>
            </a:r>
            <a:endParaRPr lang="tr-TR" sz="2800" dirty="0"/>
          </a:p>
        </p:txBody>
      </p:sp>
    </p:spTree>
    <p:extLst>
      <p:ext uri="{BB962C8B-B14F-4D97-AF65-F5344CB8AC3E}">
        <p14:creationId xmlns:p14="http://schemas.microsoft.com/office/powerpoint/2010/main" val="225195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 </a:t>
            </a:r>
            <a:r>
              <a:rPr lang="tr-TR" sz="3200" b="1" dirty="0"/>
              <a:t>İŞ YERİ GÜVENLİĞİNİ TEHDİT EDEN UNSURLAR</a:t>
            </a:r>
          </a:p>
        </p:txBody>
      </p:sp>
      <p:sp>
        <p:nvSpPr>
          <p:cNvPr id="3" name="İçerik Yer Tutucusu 2"/>
          <p:cNvSpPr>
            <a:spLocks noGrp="1"/>
          </p:cNvSpPr>
          <p:nvPr>
            <p:ph idx="1"/>
          </p:nvPr>
        </p:nvSpPr>
        <p:spPr/>
        <p:txBody>
          <a:bodyPr>
            <a:normAutofit/>
          </a:bodyPr>
          <a:lstStyle/>
          <a:p>
            <a:pPr marL="0" indent="0" algn="just">
              <a:buNone/>
            </a:pPr>
            <a:r>
              <a:rPr lang="tr-TR" sz="2800" b="1" dirty="0"/>
              <a:t>Tüm Takım Tezgâhları ile İlgili Ortak Güvenlik Önlemleri </a:t>
            </a:r>
            <a:endParaRPr lang="tr-TR" sz="2800" b="1" dirty="0" smtClean="0"/>
          </a:p>
          <a:p>
            <a:pPr algn="just">
              <a:buFont typeface="Wingdings" pitchFamily="2" charset="2"/>
              <a:buChar char="Ø"/>
            </a:pPr>
            <a:r>
              <a:rPr lang="tr-TR" sz="2800" b="1" dirty="0"/>
              <a:t>Genel Güvenlik </a:t>
            </a:r>
            <a:endParaRPr lang="tr-TR" sz="2800" dirty="0"/>
          </a:p>
          <a:p>
            <a:pPr marL="0" indent="0" algn="just">
              <a:buNone/>
            </a:pPr>
            <a:r>
              <a:rPr lang="tr-TR" sz="2800" dirty="0" smtClean="0"/>
              <a:t> </a:t>
            </a:r>
            <a:r>
              <a:rPr lang="tr-TR" sz="2800" b="1" dirty="0"/>
              <a:t>Yapılması Gerekenler </a:t>
            </a:r>
            <a:endParaRPr lang="tr-TR" sz="2800" dirty="0"/>
          </a:p>
          <a:p>
            <a:pPr algn="just"/>
            <a:r>
              <a:rPr lang="tr-TR" sz="2800" dirty="0" smtClean="0"/>
              <a:t> </a:t>
            </a:r>
            <a:r>
              <a:rPr lang="tr-TR" sz="2800" dirty="0"/>
              <a:t>Bir işe başlamadan önce gerekli olan mesleki yeterliliğin tam olarak alınmış olması gerekmektedir. </a:t>
            </a:r>
          </a:p>
          <a:p>
            <a:pPr algn="just"/>
            <a:r>
              <a:rPr lang="tr-TR" sz="2800" dirty="0" smtClean="0"/>
              <a:t> </a:t>
            </a:r>
            <a:r>
              <a:rPr lang="tr-TR" sz="2800" dirty="0"/>
              <a:t>Kullanılacak olan tezgâhların özellikleri ve çalışma prensipleri tam olarak bilinmelidir. </a:t>
            </a:r>
          </a:p>
        </p:txBody>
      </p:sp>
    </p:spTree>
    <p:extLst>
      <p:ext uri="{BB962C8B-B14F-4D97-AF65-F5344CB8AC3E}">
        <p14:creationId xmlns:p14="http://schemas.microsoft.com/office/powerpoint/2010/main" val="21896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t> Tezgâh kullanılırken bütün dikkat ona vermelidir. Başka bir şeyle ilgilenilmemelidir. </a:t>
            </a:r>
          </a:p>
          <a:p>
            <a:pPr algn="just"/>
            <a:r>
              <a:rPr lang="tr-TR" sz="2800" dirty="0"/>
              <a:t> Kullanılan tezgâhların elektrik problemleri olmamalıdır. </a:t>
            </a:r>
          </a:p>
          <a:p>
            <a:pPr algn="just"/>
            <a:r>
              <a:rPr lang="tr-TR" sz="2800" dirty="0"/>
              <a:t> Tezgâh üzerinde herhangi bir arıza meydana gelmişse veya tezgâh bakım görmekte ise üzerine mutlaka uyarıcı bir levha konulmalıdır. </a:t>
            </a:r>
            <a:endParaRPr lang="tr-TR" sz="2800" dirty="0" smtClean="0"/>
          </a:p>
          <a:p>
            <a:pPr algn="just"/>
            <a:r>
              <a:rPr lang="tr-TR" sz="2800" dirty="0"/>
              <a:t>Tezgâhların hareketli kısımlarına yaklaşırken dikkatli ve uyanık olunmalıdır. </a:t>
            </a:r>
          </a:p>
          <a:p>
            <a:pPr algn="just"/>
            <a:endParaRPr lang="tr-TR" sz="2800" dirty="0"/>
          </a:p>
          <a:p>
            <a:pPr algn="just"/>
            <a:endParaRPr lang="tr-TR" sz="2800" dirty="0"/>
          </a:p>
        </p:txBody>
      </p:sp>
      <p:sp>
        <p:nvSpPr>
          <p:cNvPr id="4" name="Başlık 1"/>
          <p:cNvSpPr>
            <a:spLocks noGrp="1"/>
          </p:cNvSpPr>
          <p:nvPr>
            <p:ph type="title"/>
          </p:nvPr>
        </p:nvSpPr>
        <p:spPr/>
        <p:txBody>
          <a:bodyPr>
            <a:noAutofit/>
          </a:bodyPr>
          <a:lstStyle/>
          <a:p>
            <a:r>
              <a:rPr lang="tr-TR" sz="3200" b="1" dirty="0" smtClean="0"/>
              <a:t> </a:t>
            </a:r>
            <a:r>
              <a:rPr lang="tr-TR" sz="3200" b="1" dirty="0"/>
              <a:t>İŞ YERİ GÜVENLİĞİNİ TEHDİT EDEN UNSURLAR</a:t>
            </a:r>
          </a:p>
        </p:txBody>
      </p:sp>
    </p:spTree>
    <p:extLst>
      <p:ext uri="{BB962C8B-B14F-4D97-AF65-F5344CB8AC3E}">
        <p14:creationId xmlns:p14="http://schemas.microsoft.com/office/powerpoint/2010/main" val="26470150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1620</Words>
  <Application>Microsoft Office PowerPoint</Application>
  <PresentationFormat>Ekran Gösterisi (4:3)</PresentationFormat>
  <Paragraphs>237</Paragraphs>
  <Slides>57</Slides>
  <Notes>1</Notes>
  <HiddenSlides>0</HiddenSlides>
  <MMClips>0</MMClips>
  <ScaleCrop>false</ScaleCrop>
  <HeadingPairs>
    <vt:vector size="4" baseType="variant">
      <vt:variant>
        <vt:lpstr>Tema</vt:lpstr>
      </vt:variant>
      <vt:variant>
        <vt:i4>2</vt:i4>
      </vt:variant>
      <vt:variant>
        <vt:lpstr>Slayt Başlıkları</vt:lpstr>
      </vt:variant>
      <vt:variant>
        <vt:i4>57</vt:i4>
      </vt:variant>
    </vt:vector>
  </HeadingPairs>
  <TitlesOfParts>
    <vt:vector size="59" baseType="lpstr">
      <vt:lpstr>Ofis Teması</vt:lpstr>
      <vt:lpstr>Üst Düzey</vt:lpstr>
      <vt:lpstr>      Bu proje Avrupa Birliği ve Türkiye Cumhuriyeti tarafından finanse edilmektedir. </vt:lpstr>
      <vt:lpstr>İŞ GÜVENLİĞİ VE İŞÇİ SAĞLIĞI</vt:lpstr>
      <vt:lpstr>1. İŞ YERİ GÜVENLİĞİNİ TEHDİT EDEN UNSURLAR  </vt:lpstr>
      <vt:lpstr>İŞ YERİ GÜVENLİĞİNİ TEHDİT EDEN UNSURLAR</vt:lpstr>
      <vt:lpstr>İŞ YERİ GÜVENLİĞİNİ TEHDİT EDEN UNSURLAR</vt:lpstr>
      <vt:lpstr>İŞ YERİ GÜVENLİĞİNİ TEHDİT EDEN UNSURLAR</vt:lpstr>
      <vt:lpstr>İŞ YERİ GÜVENLİĞİNİ TEHDİT EDEN UNSURLAR</vt:lpstr>
      <vt:lpstr> İŞ YERİ GÜVENLİĞİNİ TEHDİT EDEN UNSURLAR</vt:lpstr>
      <vt:lpstr> İŞ YERİ GÜVENLİĞİNİ TEHDİT EDEN UNSURLAR</vt:lpstr>
      <vt:lpstr> 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İŞ YERİ GÜVENLİĞİNİ TEHDİT EDEN UNSURLAR</vt:lpstr>
      <vt:lpstr> 2. MESLEK HASTALIKLARI </vt:lpstr>
      <vt:lpstr>MESLEK HASTALIKLARI </vt:lpstr>
      <vt:lpstr>MESLEK HASTALIKLARI </vt:lpstr>
      <vt:lpstr>MESLEK HASTALIKLARI </vt:lpstr>
      <vt:lpstr>MESLEK HASTALIKLARI </vt:lpstr>
      <vt:lpstr>MESLEK HASTALIKLARI </vt:lpstr>
      <vt:lpstr>MESLEK HASTALIKLARI </vt:lpstr>
      <vt:lpstr>3. KAZA VE YANGIN ÖNLEMLERİ </vt:lpstr>
      <vt:lpstr>KAZA VE YANGIN ÖNLEMLERİ</vt:lpstr>
      <vt:lpstr>KAZA VE YANGIN ÖNLEMLERİ</vt:lpstr>
      <vt:lpstr>KAZA VE YANGIN ÖNLEMLERİ</vt:lpstr>
      <vt:lpstr>KAZA VE YANGIN ÖNLEMLERİ</vt:lpstr>
      <vt:lpstr>KAZA VE YANGIN ÖNLEMLERİ</vt:lpstr>
      <vt:lpstr>KAZA VE YANGIN ÖNLEMLERİ</vt:lpstr>
      <vt:lpstr>KAZA VE YANGIN ÖNLEMLERİ</vt:lpstr>
      <vt:lpstr>KAZA VE YANGIN ÖNLEMLERİ</vt:lpstr>
      <vt:lpstr>KAZA VE YANGIN ÖNLEMLERİ</vt:lpstr>
      <vt:lpstr>Çeşitli Meslek Alanlarındaki Tipik İş Kazaları </vt:lpstr>
      <vt:lpstr>KAZA VE YANGIN ÖNLEMLERİ</vt:lpstr>
      <vt:lpstr> KAZA VE YANGIN ÖNLEMLERİ / Yangının Nedenleri </vt:lpstr>
      <vt:lpstr>KAZA VE YANGIN ÖNLEMLERİ / Yangın Söndürmede Kullanılan Yöntemler </vt:lpstr>
      <vt:lpstr>KAZA VE YANGIN ÖNLEMLERİ</vt:lpstr>
      <vt:lpstr>KAZA VE YANGIN ÖNLEMLERİ</vt:lpstr>
      <vt:lpstr>KAZA VE YANGIN ÖNLEMLERİ</vt:lpstr>
      <vt:lpstr>4. İŞ KAZALARINDA UYGULANACAK HUKUKİ İŞLEMLER </vt:lpstr>
      <vt:lpstr> İŞ KAZALARINDA UYGULANACAK HUKUKİ İŞLEMLER </vt:lpstr>
      <vt:lpstr> İŞ KAZALARINDA UYGULANACAK HUKUKİ İŞLEMLER </vt:lpstr>
      <vt:lpstr> İŞ KAZALARINDA UYGULANACAK HUKUKİ İŞLEMLER </vt:lpstr>
      <vt:lpstr> İŞ KAZALARINDA UYGULANACAK HUKUKİ İŞLEMLER </vt:lpstr>
      <vt:lpstr> İŞ KAZALARINDA UYGULANACAK HUKUKİ İŞLEMLER </vt:lpstr>
      <vt:lpstr> İŞ KAZALARINDA UYGULANACAK HUKUKİ İŞLEMLER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MESLEKİ GELİŞİM </dc:title>
  <dc:creator>Caner</dc:creator>
  <cp:lastModifiedBy>Bilal Keskin</cp:lastModifiedBy>
  <cp:revision>54</cp:revision>
  <dcterms:created xsi:type="dcterms:W3CDTF">2016-03-17T11:43:58Z</dcterms:created>
  <dcterms:modified xsi:type="dcterms:W3CDTF">2016-04-15T14:04:26Z</dcterms:modified>
</cp:coreProperties>
</file>